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6" r:id="rId9"/>
    <p:sldId id="262" r:id="rId10"/>
    <p:sldId id="264" r:id="rId11"/>
    <p:sldId id="265" r:id="rId12"/>
    <p:sldId id="263" r:id="rId13"/>
    <p:sldId id="271" r:id="rId14"/>
    <p:sldId id="273" r:id="rId15"/>
    <p:sldId id="267" r:id="rId16"/>
    <p:sldId id="269" r:id="rId17"/>
    <p:sldId id="270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0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1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4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8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1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6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8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9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5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3CB1-81B6-4264-ABCC-DD3D33F889A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8A78-5690-41F4-9B38-0C51AD7C5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7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236" y="696191"/>
            <a:ext cx="10023764" cy="281377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Risk Sharing Between Households and Financial Institutions in Credit Downturns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9100"/>
            <a:ext cx="9144000" cy="10287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Dilyana Dimova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Monetary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7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Chained Mortgage Contracts: Financial Institutions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47008"/>
                <a:ext cx="10515600" cy="423949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Banks borrow from investors on behalf of consumers: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a state-contingent rate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 share of the loan is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monitoring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b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Banks’ returns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𝛤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Banks maximize their share of the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loan: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𝑚𝑎𝑥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𝛤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47008"/>
                <a:ext cx="10515600" cy="4239491"/>
              </a:xfrm>
              <a:blipFill rotWithShape="0">
                <a:blip r:embed="rId2"/>
                <a:stretch>
                  <a:fillRect l="-1043" t="-2302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73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Chained Mortgage Contracts: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63881"/>
                <a:ext cx="10515600" cy="42130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Investors lend to financial institutions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if they get a fair return on their lending: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𝛤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𝛤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their share of the loan to banks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monitoring cost on lending to banks.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63881"/>
                <a:ext cx="10515600" cy="4213081"/>
              </a:xfrm>
              <a:blipFill rotWithShape="0">
                <a:blip r:embed="rId2"/>
                <a:stretch>
                  <a:fillRect l="-1217" t="-2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97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718" y="365125"/>
            <a:ext cx="10803082" cy="13255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to the Chained Mortgage Contracts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maximization problem gives the risk premium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𝛤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𝛤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𝛤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𝛤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e>
                        </m:d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475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39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Complete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4336"/>
                <a:ext cx="10515600" cy="473262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two sectors that produce consumption and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housing. 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consumption good sector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housing sector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Both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Ricardian (R) and credit-constrained consumers (C) have the same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preferences: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4336"/>
                <a:ext cx="10515600" cy="4732627"/>
              </a:xfrm>
              <a:blipFill rotWithShape="0">
                <a:blip r:embed="rId2"/>
                <a:stretch>
                  <a:fillRect l="-1043" t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38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00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6128"/>
                <a:ext cx="10515600" cy="520584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Ricardian consumers: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Make deposits with investors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the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risk-free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Purchase shares in both sectors and receive profits of capital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𝛱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the following budget constraint: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𝛱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Credit-constrained consumers: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Cannot purchase housing directly but must obtain a loan at the markup interest rate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Earn income only from labor and do not own any shares.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Cannot optimize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intertemporally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consumption </a:t>
                </a:r>
              </a:p>
              <a:p>
                <a:pPr lvl="0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following budget constraint: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6128"/>
                <a:ext cx="10515600" cy="5205845"/>
              </a:xfrm>
              <a:blipFill rotWithShape="0">
                <a:blip r:embed="rId2"/>
                <a:stretch>
                  <a:fillRect l="-1043" t="-3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832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86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Emergence of Risk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118"/>
            <a:ext cx="10515600" cy="471184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maximize the chained loan contracts so in times of downturn they transfer some of their leverage worsening onto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sharing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credit-constrained consumers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recourse to outside funds.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risk sharing,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 face a more protracted recovery.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lax credit dries up, financial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struggle to repair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debt position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expense of consumers whose borrowing ability is squeezed for a long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mirrors the recent subprime mortgage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crisis.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25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Eased Borrowing for Consumers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59" y="1690688"/>
            <a:ext cx="11634682" cy="467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4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Eased Borrowing for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Institutions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11" y="1670916"/>
            <a:ext cx="11629778" cy="466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2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Takeaway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118"/>
            <a:ext cx="10515600" cy="471184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simulations show that consumers fare worse when they participate in chained loan contracts with financial institutions.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Banks act as monopolists and shift some of the downturn to consumers.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recovery is partly at the expense of consumers.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 may also need to protect consumers since…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Bailouts for consumers do not exist because they are “too small and too many.”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studies can address the presence of multiple banks and heterogeneous consumer behavior.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64" y="365125"/>
            <a:ext cx="10740736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story from the trenches…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… of the sub-prime mortgage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crisis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8410"/>
            <a:ext cx="10515600" cy="45096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2004, Edmund Andrews, an economic reporter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York Times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purchased a house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obtained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mortgage despite having modest disposable income and putting down very little downpayment…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…However, his mortgage was a classic subprime loan. The monthly payment first jumped from $2,500 to $3,700, and then ratcheted up to $4,500...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…After his wife lost her job, he fell behind on his bills and defaulted.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he was far from being the only one...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…In fact, he had outlived two of his three mortgage lenders…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…The first one collapsed overnight when the financial markets first froze up in August 2007…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…The second one was forced out of the mortgage business by federal regulators.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5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Sub-prime Mortgage Crisis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7072"/>
            <a:ext cx="10515600" cy="47278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relatively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 of America, Citigroup, JP Morgan Chase, Wells Fargo were among those which received a total of $245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illion in TARP funds.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banks have repaid back TARP.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 have been faced with a protracted recovery…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lending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yet to reach pre-crisis rates.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this reflects improving standards - 56.3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banks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in a Fed survey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had tightened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lending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borrowers with weak credit histories.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 survey found that 14.3% of the banks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tightened lending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prime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loans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borrowers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9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Mortgage Lending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qzprod.files.wordpress.com/2014/08/total-number-of-accounts-by-loan-type-auto-mortgage_chartbuilder-1.png?w=6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1555606"/>
            <a:ext cx="8822170" cy="497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01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611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382"/>
            <a:ext cx="10515600" cy="478458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develops a two-sector economy with mortgages and financial frictions in both the consumer and financial sectors (following Bernanke, Gertler and Gilchrist, 1999; and Hirakata,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Ueda, 2009).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Credit-constrained households cannot finance their housing acquisition on their own so they obtain a mortgage.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no equity on their own and borrow to lend to consumers.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financial institutions and consumers are leveraged and enter into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loan contracts that are chained.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banks optimize the chained loan contracts there are opportunities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risk sharing where banks shift some of the downturn onto indebted consumers in order to hasten their own recovery.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0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691" y="1028700"/>
            <a:ext cx="9227127" cy="479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Consumers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3554"/>
                <a:ext cx="10515600" cy="49564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Ricardian </a:t>
                </a:r>
                <a:r>
                  <a:rPr lang="en-US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consumers: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sufficient net worth to purchase housing without taking a mortgage.</a:t>
                </a:r>
              </a:p>
              <a:p>
                <a:pPr lvl="2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Make deposits with investors.</a:t>
                </a:r>
              </a:p>
              <a:p>
                <a:pPr lvl="2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Purchase shares in both sectors and absorb the profits of capital producers.</a:t>
                </a:r>
              </a:p>
              <a:p>
                <a:pPr marL="0" indent="0">
                  <a:buNone/>
                </a:pPr>
                <a:r>
                  <a:rPr lang="en-US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Credit-constrained consumers: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not have sufficient net worth to finance their purchase of housing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they must obtain a mortgage from investors.</a:t>
                </a:r>
              </a:p>
              <a:p>
                <a:pPr lvl="2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Face an idiosyncratic probability of default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is known to them but unknown to lenders unless they pay a monitoring cost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3554"/>
                <a:ext cx="10515600" cy="4956463"/>
              </a:xfrm>
              <a:blipFill rotWithShape="0">
                <a:blip r:embed="rId2"/>
                <a:stretch>
                  <a:fillRect l="-1217" t="-2214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26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Chained Loan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1991"/>
                <a:ext cx="10515600" cy="479497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Both credit-constrained consumers and financial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institutions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leveraged.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Banks also possess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inherent probability of default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Financial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institutions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borrow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funds from investors and in turn lend to credit-constrained households. </a:t>
                </a: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result is two chained loan contracts.</a:t>
                </a:r>
              </a:p>
              <a:p>
                <a:pPr lvl="0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Banks are intermediaries and so can share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risk with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credit-constrained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consumers who have no recourse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funds outside of the mortgage arrangement.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1991"/>
                <a:ext cx="10515600" cy="4794972"/>
              </a:xfrm>
              <a:blipFill rotWithShape="0">
                <a:blip r:embed="rId2"/>
                <a:stretch>
                  <a:fillRect l="-1043" t="-2290"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07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3901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Chained Mortgage Contracts: Credit-Constrained Consumers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32709"/>
                <a:ext cx="10515600" cy="442652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Consumers’ h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ousing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purchase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(value of housing)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 obtain a mortgage: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value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housing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net</m:t>
                    </m:r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worth</m:t>
                    </m:r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state-contingent rate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 return from the mortgage is the share: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𝛤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p>
                            </m:sSubSup>
                          </m:e>
                        </m:d>
                      </m:e>
                    </m: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Consumers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participate in the chained contracts only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𝛤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≥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32709"/>
                <a:ext cx="10515600" cy="4426526"/>
              </a:xfrm>
              <a:blipFill rotWithShape="0">
                <a:blip r:embed="rId2"/>
                <a:stretch>
                  <a:fillRect l="-1043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77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746</TotalTime>
  <Words>748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Risk Sharing Between Households and Financial Institutions in Credit Downturns </vt:lpstr>
      <vt:lpstr>A story from the trenches…                       … of the sub-prime mortgage crisis</vt:lpstr>
      <vt:lpstr>After the Sub-prime Mortgage Crisis…</vt:lpstr>
      <vt:lpstr>Consumer Mortgage Lending </vt:lpstr>
      <vt:lpstr>This Model</vt:lpstr>
      <vt:lpstr>PowerPoint Presentation</vt:lpstr>
      <vt:lpstr>Two Types of Consumers</vt:lpstr>
      <vt:lpstr>The Chained Loan Contracts</vt:lpstr>
      <vt:lpstr>The Chained Mortgage Contracts: Credit-Constrained Consumers</vt:lpstr>
      <vt:lpstr>The Chained Mortgage Contracts: Financial Institutions</vt:lpstr>
      <vt:lpstr>The Chained Mortgage Contracts: Investors</vt:lpstr>
      <vt:lpstr>Solution to the Chained Mortgage Contracts</vt:lpstr>
      <vt:lpstr>The Complete Economy</vt:lpstr>
      <vt:lpstr>Consumers</vt:lpstr>
      <vt:lpstr>The Emergence of Risk Sharing</vt:lpstr>
      <vt:lpstr>Eased Borrowing for Consumers</vt:lpstr>
      <vt:lpstr>Eased Borrowing for Financial Institutions</vt:lpstr>
      <vt:lpstr>Takeaway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Sharing Between Households and Financial Institutions in Credit Downturns </dc:title>
  <dc:creator>Dilyana Dimova</dc:creator>
  <cp:lastModifiedBy>Dilyana Dimova</cp:lastModifiedBy>
  <cp:revision>43</cp:revision>
  <dcterms:created xsi:type="dcterms:W3CDTF">2015-12-30T02:53:51Z</dcterms:created>
  <dcterms:modified xsi:type="dcterms:W3CDTF">2016-01-02T22:49:19Z</dcterms:modified>
</cp:coreProperties>
</file>