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300" r:id="rId3"/>
    <p:sldId id="288" r:id="rId4"/>
    <p:sldId id="289" r:id="rId5"/>
    <p:sldId id="258" r:id="rId6"/>
    <p:sldId id="291" r:id="rId7"/>
    <p:sldId id="261" r:id="rId8"/>
    <p:sldId id="262" r:id="rId9"/>
    <p:sldId id="263" r:id="rId10"/>
    <p:sldId id="301" r:id="rId11"/>
    <p:sldId id="264" r:id="rId12"/>
    <p:sldId id="265" r:id="rId13"/>
    <p:sldId id="267" r:id="rId14"/>
    <p:sldId id="266" r:id="rId15"/>
    <p:sldId id="269" r:id="rId16"/>
    <p:sldId id="272" r:id="rId17"/>
    <p:sldId id="273" r:id="rId18"/>
    <p:sldId id="271" r:id="rId19"/>
    <p:sldId id="274" r:id="rId20"/>
    <p:sldId id="275" r:id="rId21"/>
    <p:sldId id="278" r:id="rId22"/>
    <p:sldId id="279" r:id="rId23"/>
    <p:sldId id="292" r:id="rId24"/>
    <p:sldId id="280" r:id="rId25"/>
    <p:sldId id="281" r:id="rId26"/>
    <p:sldId id="282" r:id="rId27"/>
    <p:sldId id="294" r:id="rId28"/>
    <p:sldId id="295" r:id="rId29"/>
    <p:sldId id="296" r:id="rId30"/>
    <p:sldId id="297" r:id="rId31"/>
    <p:sldId id="304" r:id="rId32"/>
    <p:sldId id="305" r:id="rId33"/>
    <p:sldId id="284" r:id="rId34"/>
    <p:sldId id="298" r:id="rId35"/>
    <p:sldId id="299" r:id="rId36"/>
    <p:sldId id="2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81" d="100"/>
          <a:sy n="81" d="100"/>
        </p:scale>
        <p:origin x="-10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en-US" sz="2000"/>
              <a:t>IPP1 - Plaintiff Win Probabilities</a:t>
            </a:r>
          </a:p>
        </c:rich>
      </c:tx>
      <c:layout/>
      <c:overlay val="0"/>
    </c:title>
    <c:autoTitleDeleted val="0"/>
    <c:plotArea>
      <c:layout/>
      <c:lineChart>
        <c:grouping val="standard"/>
        <c:varyColors val="0"/>
        <c:ser>
          <c:idx val="0"/>
          <c:order val="0"/>
          <c:tx>
            <c:v>High</c:v>
          </c:tx>
          <c:spPr>
            <a:ln w="38100"/>
          </c:spPr>
          <c:marker>
            <c:symbol val="none"/>
          </c:marker>
          <c:cat>
            <c:numRef>
              <c:f>Sheet1!$B$5:$B$27</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Sheet1!$C$6:$C$27</c:f>
              <c:numCache>
                <c:formatCode>General</c:formatCode>
                <c:ptCount val="22"/>
                <c:pt idx="0">
                  <c:v>0.84599999999999997</c:v>
                </c:pt>
                <c:pt idx="1">
                  <c:v>0.75600000000000001</c:v>
                </c:pt>
                <c:pt idx="2">
                  <c:v>0.78700000000000003</c:v>
                </c:pt>
                <c:pt idx="3">
                  <c:v>0.78700000000000003</c:v>
                </c:pt>
                <c:pt idx="4">
                  <c:v>0.78100000000000003</c:v>
                </c:pt>
                <c:pt idx="5">
                  <c:v>0.78100000000000003</c:v>
                </c:pt>
                <c:pt idx="6">
                  <c:v>0.80800000000000005</c:v>
                </c:pt>
                <c:pt idx="7">
                  <c:v>0.80500000000000005</c:v>
                </c:pt>
                <c:pt idx="8">
                  <c:v>0.79600000000000004</c:v>
                </c:pt>
                <c:pt idx="9">
                  <c:v>0.78900000000000003</c:v>
                </c:pt>
                <c:pt idx="10">
                  <c:v>0.80100000000000005</c:v>
                </c:pt>
                <c:pt idx="11">
                  <c:v>0.81</c:v>
                </c:pt>
                <c:pt idx="12">
                  <c:v>0.81499999999999995</c:v>
                </c:pt>
                <c:pt idx="13">
                  <c:v>0.82399999999999995</c:v>
                </c:pt>
                <c:pt idx="14">
                  <c:v>0.877</c:v>
                </c:pt>
                <c:pt idx="15">
                  <c:v>0.83499999999999996</c:v>
                </c:pt>
                <c:pt idx="16">
                  <c:v>0.84399999999999997</c:v>
                </c:pt>
                <c:pt idx="17">
                  <c:v>0.86199999999999999</c:v>
                </c:pt>
                <c:pt idx="18">
                  <c:v>0.88500000000000001</c:v>
                </c:pt>
                <c:pt idx="19">
                  <c:v>0.94899999999999995</c:v>
                </c:pt>
                <c:pt idx="20">
                  <c:v>0.94</c:v>
                </c:pt>
                <c:pt idx="21">
                  <c:v>0.95199999999999996</c:v>
                </c:pt>
              </c:numCache>
            </c:numRef>
          </c:val>
          <c:smooth val="0"/>
        </c:ser>
        <c:ser>
          <c:idx val="1"/>
          <c:order val="1"/>
          <c:tx>
            <c:v>Mid</c:v>
          </c:tx>
          <c:spPr>
            <a:ln w="38100"/>
          </c:spPr>
          <c:marker>
            <c:symbol val="none"/>
          </c:marker>
          <c:cat>
            <c:numRef>
              <c:f>Sheet1!$B$5:$B$27</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Sheet1!$D$6:$D$27</c:f>
              <c:numCache>
                <c:formatCode>General</c:formatCode>
                <c:ptCount val="22"/>
                <c:pt idx="0">
                  <c:v>0.54500000000000004</c:v>
                </c:pt>
                <c:pt idx="1">
                  <c:v>0.48099999999999998</c:v>
                </c:pt>
                <c:pt idx="2">
                  <c:v>0.57399999999999995</c:v>
                </c:pt>
                <c:pt idx="3">
                  <c:v>0.57399999999999995</c:v>
                </c:pt>
                <c:pt idx="4">
                  <c:v>0.60599999999999998</c:v>
                </c:pt>
                <c:pt idx="5">
                  <c:v>0.60299999999999998</c:v>
                </c:pt>
                <c:pt idx="6">
                  <c:v>0.69899999999999995</c:v>
                </c:pt>
                <c:pt idx="7">
                  <c:v>0.70199999999999996</c:v>
                </c:pt>
                <c:pt idx="8">
                  <c:v>0.70199999999999996</c:v>
                </c:pt>
                <c:pt idx="9">
                  <c:v>0.68899999999999995</c:v>
                </c:pt>
                <c:pt idx="10">
                  <c:v>0.69799999999999995</c:v>
                </c:pt>
                <c:pt idx="11">
                  <c:v>0.70499999999999996</c:v>
                </c:pt>
                <c:pt idx="12">
                  <c:v>0.72099999999999997</c:v>
                </c:pt>
                <c:pt idx="13">
                  <c:v>0.73799999999999999</c:v>
                </c:pt>
                <c:pt idx="14">
                  <c:v>0.75</c:v>
                </c:pt>
                <c:pt idx="15">
                  <c:v>0.72799999999999998</c:v>
                </c:pt>
                <c:pt idx="16">
                  <c:v>0.74199999999999999</c:v>
                </c:pt>
                <c:pt idx="17">
                  <c:v>0.752</c:v>
                </c:pt>
                <c:pt idx="18">
                  <c:v>0.751</c:v>
                </c:pt>
                <c:pt idx="19">
                  <c:v>0.82799999999999996</c:v>
                </c:pt>
                <c:pt idx="20">
                  <c:v>0.82</c:v>
                </c:pt>
                <c:pt idx="21">
                  <c:v>0.81399999999999995</c:v>
                </c:pt>
              </c:numCache>
            </c:numRef>
          </c:val>
          <c:smooth val="0"/>
        </c:ser>
        <c:ser>
          <c:idx val="2"/>
          <c:order val="2"/>
          <c:tx>
            <c:v>Low</c:v>
          </c:tx>
          <c:spPr>
            <a:ln w="38100"/>
          </c:spPr>
          <c:marker>
            <c:symbol val="none"/>
          </c:marker>
          <c:cat>
            <c:numRef>
              <c:f>Sheet1!$B$5:$B$27</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Sheet1!$E$6:$E$27</c:f>
              <c:numCache>
                <c:formatCode>General</c:formatCode>
                <c:ptCount val="22"/>
                <c:pt idx="0">
                  <c:v>0.4</c:v>
                </c:pt>
                <c:pt idx="1">
                  <c:v>0.35</c:v>
                </c:pt>
                <c:pt idx="2">
                  <c:v>0.35</c:v>
                </c:pt>
                <c:pt idx="3">
                  <c:v>0.35</c:v>
                </c:pt>
                <c:pt idx="4">
                  <c:v>0.32900000000000001</c:v>
                </c:pt>
                <c:pt idx="5">
                  <c:v>0.33900000000000002</c:v>
                </c:pt>
                <c:pt idx="6">
                  <c:v>0.45600000000000002</c:v>
                </c:pt>
                <c:pt idx="7">
                  <c:v>0.45600000000000002</c:v>
                </c:pt>
                <c:pt idx="8">
                  <c:v>0.442</c:v>
                </c:pt>
                <c:pt idx="9">
                  <c:v>0.436</c:v>
                </c:pt>
                <c:pt idx="10">
                  <c:v>0.42699999999999999</c:v>
                </c:pt>
                <c:pt idx="11">
                  <c:v>0.44900000000000001</c:v>
                </c:pt>
                <c:pt idx="12">
                  <c:v>0.46600000000000003</c:v>
                </c:pt>
                <c:pt idx="13">
                  <c:v>0.45500000000000002</c:v>
                </c:pt>
                <c:pt idx="14">
                  <c:v>0.46300000000000002</c:v>
                </c:pt>
                <c:pt idx="15">
                  <c:v>0.495</c:v>
                </c:pt>
                <c:pt idx="16">
                  <c:v>0.499</c:v>
                </c:pt>
                <c:pt idx="17">
                  <c:v>0.57299999999999995</c:v>
                </c:pt>
                <c:pt idx="18">
                  <c:v>0.57299999999999995</c:v>
                </c:pt>
                <c:pt idx="19">
                  <c:v>0.55600000000000005</c:v>
                </c:pt>
                <c:pt idx="20">
                  <c:v>0.628</c:v>
                </c:pt>
                <c:pt idx="21">
                  <c:v>0.59599999999999997</c:v>
                </c:pt>
              </c:numCache>
            </c:numRef>
          </c:val>
          <c:smooth val="0"/>
        </c:ser>
        <c:dLbls>
          <c:showLegendKey val="0"/>
          <c:showVal val="0"/>
          <c:showCatName val="0"/>
          <c:showSerName val="0"/>
          <c:showPercent val="0"/>
          <c:showBubbleSize val="0"/>
        </c:dLbls>
        <c:marker val="1"/>
        <c:smooth val="0"/>
        <c:axId val="33830784"/>
        <c:axId val="33832320"/>
      </c:lineChart>
      <c:catAx>
        <c:axId val="33830784"/>
        <c:scaling>
          <c:orientation val="minMax"/>
        </c:scaling>
        <c:delete val="0"/>
        <c:axPos val="b"/>
        <c:numFmt formatCode="General" sourceLinked="1"/>
        <c:majorTickMark val="none"/>
        <c:minorTickMark val="none"/>
        <c:tickLblPos val="nextTo"/>
        <c:txPr>
          <a:bodyPr/>
          <a:lstStyle/>
          <a:p>
            <a:pPr>
              <a:defRPr sz="1400"/>
            </a:pPr>
            <a:endParaRPr lang="en-US"/>
          </a:p>
        </c:txPr>
        <c:crossAx val="33832320"/>
        <c:crosses val="autoZero"/>
        <c:auto val="1"/>
        <c:lblAlgn val="ctr"/>
        <c:lblOffset val="100"/>
        <c:noMultiLvlLbl val="0"/>
      </c:catAx>
      <c:valAx>
        <c:axId val="33832320"/>
        <c:scaling>
          <c:orientation val="minMax"/>
        </c:scaling>
        <c:delete val="0"/>
        <c:axPos val="l"/>
        <c:majorGridlines/>
        <c:numFmt formatCode="General" sourceLinked="1"/>
        <c:majorTickMark val="none"/>
        <c:minorTickMark val="none"/>
        <c:tickLblPos val="nextTo"/>
        <c:txPr>
          <a:bodyPr/>
          <a:lstStyle/>
          <a:p>
            <a:pPr>
              <a:defRPr sz="1400"/>
            </a:pPr>
            <a:endParaRPr lang="en-US"/>
          </a:p>
        </c:txPr>
        <c:crossAx val="33830784"/>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en-US" sz="2000"/>
              <a:t>IPP2</a:t>
            </a:r>
            <a:r>
              <a:rPr lang="en-US" sz="2000" baseline="0"/>
              <a:t> - Provincial Media Mentions</a:t>
            </a:r>
            <a:endParaRPr lang="en-US" sz="2000"/>
          </a:p>
        </c:rich>
      </c:tx>
      <c:layout/>
      <c:overlay val="0"/>
    </c:title>
    <c:autoTitleDeleted val="0"/>
    <c:plotArea>
      <c:layout/>
      <c:lineChart>
        <c:grouping val="standard"/>
        <c:varyColors val="0"/>
        <c:ser>
          <c:idx val="0"/>
          <c:order val="0"/>
          <c:tx>
            <c:v>High</c:v>
          </c:tx>
          <c:spPr>
            <a:ln w="38100"/>
          </c:spPr>
          <c:marker>
            <c:symbol val="none"/>
          </c:marker>
          <c:cat>
            <c:numRef>
              <c:f>Sheet1!$B$14:$B$27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Sheet1!$F$14:$F$27</c:f>
              <c:numCache>
                <c:formatCode>General</c:formatCode>
                <c:ptCount val="14"/>
                <c:pt idx="0">
                  <c:v>8.9999999999999993E-3</c:v>
                </c:pt>
                <c:pt idx="1">
                  <c:v>1.2E-2</c:v>
                </c:pt>
                <c:pt idx="2">
                  <c:v>1.4999999999999999E-2</c:v>
                </c:pt>
                <c:pt idx="3">
                  <c:v>1.0999999999999999E-2</c:v>
                </c:pt>
                <c:pt idx="4">
                  <c:v>0.01</c:v>
                </c:pt>
                <c:pt idx="5">
                  <c:v>1.6E-2</c:v>
                </c:pt>
                <c:pt idx="6">
                  <c:v>1.4E-2</c:v>
                </c:pt>
                <c:pt idx="7">
                  <c:v>1.0999999999999999E-2</c:v>
                </c:pt>
                <c:pt idx="8">
                  <c:v>0.01</c:v>
                </c:pt>
                <c:pt idx="9">
                  <c:v>8.9999999999999993E-3</c:v>
                </c:pt>
                <c:pt idx="10">
                  <c:v>8.9999999999999993E-3</c:v>
                </c:pt>
                <c:pt idx="11">
                  <c:v>1.0999999999999999E-2</c:v>
                </c:pt>
                <c:pt idx="12">
                  <c:v>1.2999999999999999E-2</c:v>
                </c:pt>
                <c:pt idx="13">
                  <c:v>8.9999999999999993E-3</c:v>
                </c:pt>
              </c:numCache>
            </c:numRef>
          </c:val>
          <c:smooth val="0"/>
        </c:ser>
        <c:ser>
          <c:idx val="1"/>
          <c:order val="1"/>
          <c:tx>
            <c:v>Mid</c:v>
          </c:tx>
          <c:spPr>
            <a:ln w="38100"/>
          </c:spPr>
          <c:marker>
            <c:symbol val="none"/>
          </c:marker>
          <c:cat>
            <c:numRef>
              <c:f>Sheet1!$B$14:$B$27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Sheet1!$G$14:$G$27</c:f>
              <c:numCache>
                <c:formatCode>General</c:formatCode>
                <c:ptCount val="14"/>
                <c:pt idx="0">
                  <c:v>4.0000000000000001E-3</c:v>
                </c:pt>
                <c:pt idx="1">
                  <c:v>8.0000000000000002E-3</c:v>
                </c:pt>
                <c:pt idx="2">
                  <c:v>8.0000000000000002E-3</c:v>
                </c:pt>
                <c:pt idx="3">
                  <c:v>5.0000000000000001E-3</c:v>
                </c:pt>
                <c:pt idx="4">
                  <c:v>5.0000000000000001E-3</c:v>
                </c:pt>
                <c:pt idx="5">
                  <c:v>7.0000000000000001E-3</c:v>
                </c:pt>
                <c:pt idx="6">
                  <c:v>8.0000000000000002E-3</c:v>
                </c:pt>
                <c:pt idx="7">
                  <c:v>6.0000000000000001E-3</c:v>
                </c:pt>
                <c:pt idx="8">
                  <c:v>5.0000000000000001E-3</c:v>
                </c:pt>
                <c:pt idx="9">
                  <c:v>5.0000000000000001E-3</c:v>
                </c:pt>
                <c:pt idx="10">
                  <c:v>5.0000000000000001E-3</c:v>
                </c:pt>
                <c:pt idx="11">
                  <c:v>6.0000000000000001E-3</c:v>
                </c:pt>
                <c:pt idx="12">
                  <c:v>7.0000000000000001E-3</c:v>
                </c:pt>
                <c:pt idx="13">
                  <c:v>6.0000000000000001E-3</c:v>
                </c:pt>
              </c:numCache>
            </c:numRef>
          </c:val>
          <c:smooth val="0"/>
        </c:ser>
        <c:ser>
          <c:idx val="2"/>
          <c:order val="2"/>
          <c:tx>
            <c:v>Low</c:v>
          </c:tx>
          <c:spPr>
            <a:ln w="38100"/>
          </c:spPr>
          <c:marker>
            <c:symbol val="none"/>
          </c:marker>
          <c:cat>
            <c:numRef>
              <c:f>Sheet1!$B$14:$B$27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Sheet1!$H$14:$H$27</c:f>
              <c:numCache>
                <c:formatCode>General</c:formatCode>
                <c:ptCount val="14"/>
                <c:pt idx="0">
                  <c:v>1E-3</c:v>
                </c:pt>
                <c:pt idx="1">
                  <c:v>3.0000000000000001E-3</c:v>
                </c:pt>
                <c:pt idx="2">
                  <c:v>4.0000000000000001E-3</c:v>
                </c:pt>
                <c:pt idx="3">
                  <c:v>2E-3</c:v>
                </c:pt>
                <c:pt idx="4">
                  <c:v>2E-3</c:v>
                </c:pt>
                <c:pt idx="5">
                  <c:v>4.0000000000000001E-3</c:v>
                </c:pt>
                <c:pt idx="6">
                  <c:v>5.0000000000000001E-3</c:v>
                </c:pt>
                <c:pt idx="7">
                  <c:v>3.0000000000000001E-3</c:v>
                </c:pt>
                <c:pt idx="8">
                  <c:v>3.0000000000000001E-3</c:v>
                </c:pt>
                <c:pt idx="9">
                  <c:v>2E-3</c:v>
                </c:pt>
                <c:pt idx="10">
                  <c:v>3.0000000000000001E-3</c:v>
                </c:pt>
                <c:pt idx="11">
                  <c:v>3.0000000000000001E-3</c:v>
                </c:pt>
                <c:pt idx="12">
                  <c:v>4.0000000000000001E-3</c:v>
                </c:pt>
                <c:pt idx="13">
                  <c:v>3.0000000000000001E-3</c:v>
                </c:pt>
              </c:numCache>
            </c:numRef>
          </c:val>
          <c:smooth val="0"/>
        </c:ser>
        <c:dLbls>
          <c:showLegendKey val="0"/>
          <c:showVal val="0"/>
          <c:showCatName val="0"/>
          <c:showSerName val="0"/>
          <c:showPercent val="0"/>
          <c:showBubbleSize val="0"/>
        </c:dLbls>
        <c:marker val="1"/>
        <c:smooth val="0"/>
        <c:axId val="34336128"/>
        <c:axId val="34018432"/>
      </c:lineChart>
      <c:catAx>
        <c:axId val="34336128"/>
        <c:scaling>
          <c:orientation val="minMax"/>
        </c:scaling>
        <c:delete val="0"/>
        <c:axPos val="b"/>
        <c:numFmt formatCode="General" sourceLinked="1"/>
        <c:majorTickMark val="none"/>
        <c:minorTickMark val="none"/>
        <c:tickLblPos val="nextTo"/>
        <c:txPr>
          <a:bodyPr rot="-5400000" vert="horz"/>
          <a:lstStyle/>
          <a:p>
            <a:pPr>
              <a:defRPr sz="1400"/>
            </a:pPr>
            <a:endParaRPr lang="en-US"/>
          </a:p>
        </c:txPr>
        <c:crossAx val="34018432"/>
        <c:crosses val="autoZero"/>
        <c:auto val="1"/>
        <c:lblAlgn val="ctr"/>
        <c:lblOffset val="100"/>
        <c:noMultiLvlLbl val="0"/>
      </c:catAx>
      <c:valAx>
        <c:axId val="34018432"/>
        <c:scaling>
          <c:orientation val="minMax"/>
        </c:scaling>
        <c:delete val="0"/>
        <c:axPos val="l"/>
        <c:majorGridlines/>
        <c:numFmt formatCode="General" sourceLinked="1"/>
        <c:majorTickMark val="none"/>
        <c:minorTickMark val="none"/>
        <c:tickLblPos val="nextTo"/>
        <c:txPr>
          <a:bodyPr/>
          <a:lstStyle/>
          <a:p>
            <a:pPr>
              <a:defRPr sz="1400"/>
            </a:pPr>
            <a:endParaRPr lang="en-US"/>
          </a:p>
        </c:txPr>
        <c:crossAx val="34336128"/>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r>
              <a:rPr lang="en-US" altLang="zh-CN" sz="1800">
                <a:solidFill>
                  <a:sysClr val="windowText" lastClr="000000"/>
                </a:solidFill>
              </a:rPr>
              <a:t>R&amp;D stock /Assets over times</a:t>
            </a:r>
            <a:endParaRPr lang="zh-CN" altLang="en-US" sz="1800">
              <a:solidFill>
                <a:sysClr val="windowText" lastClr="000000"/>
              </a:solidFill>
            </a:endParaRPr>
          </a:p>
        </c:rich>
      </c:tx>
      <c:layout/>
      <c:overlay val="0"/>
      <c:spPr>
        <a:noFill/>
        <a:ln>
          <a:noFill/>
        </a:ln>
        <a:effectLst/>
      </c:spPr>
    </c:title>
    <c:autoTitleDeleted val="0"/>
    <c:plotArea>
      <c:layout/>
      <c:lineChart>
        <c:grouping val="standard"/>
        <c:varyColors val="0"/>
        <c:ser>
          <c:idx val="0"/>
          <c:order val="0"/>
          <c:tx>
            <c:strRef>
              <c:f>'Figure2-R&amp;D &amp; ownership'!$B$1</c:f>
              <c:strCache>
                <c:ptCount val="1"/>
                <c:pt idx="0">
                  <c:v>SOE</c:v>
                </c:pt>
              </c:strCache>
            </c:strRef>
          </c:tx>
          <c:spPr>
            <a:ln w="28575" cap="rnd">
              <a:solidFill>
                <a:srgbClr val="C00000"/>
              </a:solidFill>
              <a:round/>
            </a:ln>
            <a:effectLst/>
          </c:spPr>
          <c:marker>
            <c:symbol val="none"/>
          </c:marker>
          <c:cat>
            <c:numRef>
              <c:f>'Figure2-R&amp;D &amp; ownership'!$A$2:$A$9</c:f>
              <c:numCache>
                <c:formatCode>General</c:formatCode>
                <c:ptCount val="8"/>
                <c:pt idx="0">
                  <c:v>2006</c:v>
                </c:pt>
                <c:pt idx="1">
                  <c:v>2007</c:v>
                </c:pt>
                <c:pt idx="2">
                  <c:v>2008</c:v>
                </c:pt>
                <c:pt idx="3">
                  <c:v>2009</c:v>
                </c:pt>
                <c:pt idx="4">
                  <c:v>2010</c:v>
                </c:pt>
                <c:pt idx="5">
                  <c:v>2011</c:v>
                </c:pt>
                <c:pt idx="6">
                  <c:v>2012</c:v>
                </c:pt>
                <c:pt idx="7">
                  <c:v>2013</c:v>
                </c:pt>
              </c:numCache>
            </c:numRef>
          </c:cat>
          <c:val>
            <c:numRef>
              <c:f>'Figure2-R&amp;D &amp; ownership'!$B$2:$B$9</c:f>
              <c:numCache>
                <c:formatCode>0.000</c:formatCode>
                <c:ptCount val="8"/>
                <c:pt idx="0">
                  <c:v>9.6199999999999996E-4</c:v>
                </c:pt>
                <c:pt idx="1">
                  <c:v>2.9007E-3</c:v>
                </c:pt>
                <c:pt idx="2">
                  <c:v>4.9788999999999996E-3</c:v>
                </c:pt>
                <c:pt idx="3">
                  <c:v>7.5277E-3</c:v>
                </c:pt>
                <c:pt idx="4">
                  <c:v>1.0897E-2</c:v>
                </c:pt>
                <c:pt idx="5">
                  <c:v>1.4302E-2</c:v>
                </c:pt>
                <c:pt idx="6">
                  <c:v>2.1296900000000001E-2</c:v>
                </c:pt>
                <c:pt idx="7">
                  <c:v>2.6383500000000001E-2</c:v>
                </c:pt>
              </c:numCache>
            </c:numRef>
          </c:val>
          <c:smooth val="0"/>
        </c:ser>
        <c:ser>
          <c:idx val="1"/>
          <c:order val="1"/>
          <c:tx>
            <c:strRef>
              <c:f>'Figure2-R&amp;D &amp; ownership'!$C$1</c:f>
              <c:strCache>
                <c:ptCount val="1"/>
                <c:pt idx="0">
                  <c:v>Private</c:v>
                </c:pt>
              </c:strCache>
            </c:strRef>
          </c:tx>
          <c:spPr>
            <a:ln w="28575" cap="rnd">
              <a:solidFill>
                <a:srgbClr val="027BBE"/>
              </a:solidFill>
              <a:round/>
            </a:ln>
            <a:effectLst/>
          </c:spPr>
          <c:marker>
            <c:symbol val="none"/>
          </c:marker>
          <c:cat>
            <c:numRef>
              <c:f>'Figure2-R&amp;D &amp; ownership'!$A$2:$A$9</c:f>
              <c:numCache>
                <c:formatCode>General</c:formatCode>
                <c:ptCount val="8"/>
                <c:pt idx="0">
                  <c:v>2006</c:v>
                </c:pt>
                <c:pt idx="1">
                  <c:v>2007</c:v>
                </c:pt>
                <c:pt idx="2">
                  <c:v>2008</c:v>
                </c:pt>
                <c:pt idx="3">
                  <c:v>2009</c:v>
                </c:pt>
                <c:pt idx="4">
                  <c:v>2010</c:v>
                </c:pt>
                <c:pt idx="5">
                  <c:v>2011</c:v>
                </c:pt>
                <c:pt idx="6">
                  <c:v>2012</c:v>
                </c:pt>
                <c:pt idx="7">
                  <c:v>2013</c:v>
                </c:pt>
              </c:numCache>
            </c:numRef>
          </c:cat>
          <c:val>
            <c:numRef>
              <c:f>'Figure2-R&amp;D &amp; ownership'!$C$2:$C$9</c:f>
              <c:numCache>
                <c:formatCode>0.000</c:formatCode>
                <c:ptCount val="8"/>
                <c:pt idx="0">
                  <c:v>1.9067000000000001E-3</c:v>
                </c:pt>
                <c:pt idx="1">
                  <c:v>4.4463000000000003E-3</c:v>
                </c:pt>
                <c:pt idx="2">
                  <c:v>1.0167000000000001E-2</c:v>
                </c:pt>
                <c:pt idx="3">
                  <c:v>1.55195E-2</c:v>
                </c:pt>
                <c:pt idx="4">
                  <c:v>1.9243300000000001E-2</c:v>
                </c:pt>
                <c:pt idx="5">
                  <c:v>2.43243E-2</c:v>
                </c:pt>
                <c:pt idx="6">
                  <c:v>3.3706399999999997E-2</c:v>
                </c:pt>
                <c:pt idx="7">
                  <c:v>4.1493299999999997E-2</c:v>
                </c:pt>
              </c:numCache>
            </c:numRef>
          </c:val>
          <c:smooth val="0"/>
        </c:ser>
        <c:dLbls>
          <c:showLegendKey val="0"/>
          <c:showVal val="0"/>
          <c:showCatName val="0"/>
          <c:showSerName val="0"/>
          <c:showPercent val="0"/>
          <c:showBubbleSize val="0"/>
        </c:dLbls>
        <c:marker val="1"/>
        <c:smooth val="0"/>
        <c:axId val="44648320"/>
        <c:axId val="44649856"/>
      </c:lineChart>
      <c:catAx>
        <c:axId val="4464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4649856"/>
        <c:crosses val="autoZero"/>
        <c:auto val="1"/>
        <c:lblAlgn val="ctr"/>
        <c:lblOffset val="100"/>
        <c:noMultiLvlLbl val="0"/>
      </c:catAx>
      <c:valAx>
        <c:axId val="44649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r>
                  <a:rPr lang="en-US" altLang="zh-CN" sz="1400">
                    <a:solidFill>
                      <a:sysClr val="windowText" lastClr="000000"/>
                    </a:solidFill>
                  </a:rPr>
                  <a:t>R&amp;D</a:t>
                </a:r>
                <a:r>
                  <a:rPr lang="en-US" altLang="zh-CN" sz="1400" baseline="0">
                    <a:solidFill>
                      <a:sysClr val="windowText" lastClr="000000"/>
                    </a:solidFill>
                  </a:rPr>
                  <a:t> Stock/Assets</a:t>
                </a:r>
                <a:endParaRPr lang="zh-CN" altLang="en-US" sz="1400">
                  <a:solidFill>
                    <a:sysClr val="windowText" lastClr="000000"/>
                  </a:solidFill>
                </a:endParaRPr>
              </a:p>
            </c:rich>
          </c:tx>
          <c:layout/>
          <c:overlay val="0"/>
          <c:spPr>
            <a:noFill/>
            <a:ln>
              <a:noFill/>
            </a:ln>
            <a:effectLst/>
          </c:spPr>
        </c:title>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4648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altLang="zh-CN" sz="1800">
                <a:solidFill>
                  <a:sysClr val="windowText" lastClr="000000"/>
                </a:solidFill>
              </a:rPr>
              <a:t>Patent Stock/Assets</a:t>
            </a:r>
            <a:r>
              <a:rPr lang="en-US" altLang="zh-CN" sz="1800" baseline="0">
                <a:solidFill>
                  <a:sysClr val="windowText" lastClr="000000"/>
                </a:solidFill>
              </a:rPr>
              <a:t> over times </a:t>
            </a:r>
            <a:endParaRPr lang="zh-CN" altLang="en-US" sz="1800">
              <a:solidFill>
                <a:sysClr val="windowText" lastClr="000000"/>
              </a:solidFill>
            </a:endParaRPr>
          </a:p>
        </c:rich>
      </c:tx>
      <c:layout/>
      <c:overlay val="0"/>
      <c:spPr>
        <a:noFill/>
        <a:ln>
          <a:noFill/>
        </a:ln>
        <a:effectLst/>
      </c:spPr>
    </c:title>
    <c:autoTitleDeleted val="0"/>
    <c:plotArea>
      <c:layout/>
      <c:lineChart>
        <c:grouping val="standard"/>
        <c:varyColors val="0"/>
        <c:ser>
          <c:idx val="0"/>
          <c:order val="0"/>
          <c:tx>
            <c:strRef>
              <c:f>'Figure2-Patent &amp; Ownership'!$B$1</c:f>
              <c:strCache>
                <c:ptCount val="1"/>
                <c:pt idx="0">
                  <c:v>SOE</c:v>
                </c:pt>
              </c:strCache>
            </c:strRef>
          </c:tx>
          <c:spPr>
            <a:ln w="28575" cap="rnd">
              <a:solidFill>
                <a:srgbClr val="C00000"/>
              </a:solidFill>
              <a:round/>
            </a:ln>
            <a:effectLst/>
          </c:spPr>
          <c:marker>
            <c:symbol val="none"/>
          </c:marker>
          <c:cat>
            <c:numRef>
              <c:f>'Figure2-Patent &amp; Ownership'!$A$2:$A$25</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'Figure2-Patent &amp; Ownership'!$B$2:$B$25</c:f>
              <c:numCache>
                <c:formatCode>General</c:formatCode>
                <c:ptCount val="24"/>
                <c:pt idx="0">
                  <c:v>0</c:v>
                </c:pt>
                <c:pt idx="1">
                  <c:v>0</c:v>
                </c:pt>
                <c:pt idx="2">
                  <c:v>1.6992899999999998E-2</c:v>
                </c:pt>
                <c:pt idx="3">
                  <c:v>3.9452000000000003E-3</c:v>
                </c:pt>
                <c:pt idx="4">
                  <c:v>2.7837000000000001E-3</c:v>
                </c:pt>
                <c:pt idx="5">
                  <c:v>2.9217000000000002E-3</c:v>
                </c:pt>
                <c:pt idx="6">
                  <c:v>3.2447999999999999E-3</c:v>
                </c:pt>
                <c:pt idx="7">
                  <c:v>3.6562000000000001E-3</c:v>
                </c:pt>
                <c:pt idx="8">
                  <c:v>4.2738000000000003E-3</c:v>
                </c:pt>
                <c:pt idx="9">
                  <c:v>6.3258000000000003E-3</c:v>
                </c:pt>
                <c:pt idx="10">
                  <c:v>7.4538E-3</c:v>
                </c:pt>
                <c:pt idx="11">
                  <c:v>1.15896E-2</c:v>
                </c:pt>
                <c:pt idx="12">
                  <c:v>1.79192E-2</c:v>
                </c:pt>
                <c:pt idx="13">
                  <c:v>2.60827E-2</c:v>
                </c:pt>
                <c:pt idx="14">
                  <c:v>2.9848599999999999E-2</c:v>
                </c:pt>
                <c:pt idx="15">
                  <c:v>3.8096999999999999E-2</c:v>
                </c:pt>
                <c:pt idx="16">
                  <c:v>4.9031699999999998E-2</c:v>
                </c:pt>
                <c:pt idx="17">
                  <c:v>5.2301399999999998E-2</c:v>
                </c:pt>
                <c:pt idx="18">
                  <c:v>5.9683199999999999E-2</c:v>
                </c:pt>
                <c:pt idx="19">
                  <c:v>6.55303E-2</c:v>
                </c:pt>
                <c:pt idx="20">
                  <c:v>6.7833599999999994E-2</c:v>
                </c:pt>
                <c:pt idx="21">
                  <c:v>7.3622800000000002E-2</c:v>
                </c:pt>
                <c:pt idx="22">
                  <c:v>8.1362400000000001E-2</c:v>
                </c:pt>
                <c:pt idx="23">
                  <c:v>8.5700999999999999E-2</c:v>
                </c:pt>
              </c:numCache>
            </c:numRef>
          </c:val>
          <c:smooth val="0"/>
        </c:ser>
        <c:ser>
          <c:idx val="1"/>
          <c:order val="1"/>
          <c:tx>
            <c:strRef>
              <c:f>'Figure2-Patent &amp; Ownership'!$C$1</c:f>
              <c:strCache>
                <c:ptCount val="1"/>
                <c:pt idx="0">
                  <c:v>Private</c:v>
                </c:pt>
              </c:strCache>
            </c:strRef>
          </c:tx>
          <c:spPr>
            <a:ln w="28575" cap="rnd">
              <a:solidFill>
                <a:srgbClr val="027BBE"/>
              </a:solidFill>
              <a:round/>
            </a:ln>
            <a:effectLst/>
          </c:spPr>
          <c:marker>
            <c:symbol val="none"/>
          </c:marker>
          <c:cat>
            <c:numRef>
              <c:f>'Figure2-Patent &amp; Ownership'!$A$2:$A$25</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'Figure2-Patent &amp; Ownership'!$C$2:$C$25</c:f>
              <c:numCache>
                <c:formatCode>General</c:formatCode>
                <c:ptCount val="24"/>
                <c:pt idx="0">
                  <c:v>0</c:v>
                </c:pt>
                <c:pt idx="1">
                  <c:v>0</c:v>
                </c:pt>
                <c:pt idx="2">
                  <c:v>0</c:v>
                </c:pt>
                <c:pt idx="3">
                  <c:v>0</c:v>
                </c:pt>
                <c:pt idx="4">
                  <c:v>1.504E-4</c:v>
                </c:pt>
                <c:pt idx="5">
                  <c:v>6.9550000000000005E-4</c:v>
                </c:pt>
                <c:pt idx="6">
                  <c:v>2.6099000000000001E-3</c:v>
                </c:pt>
                <c:pt idx="7">
                  <c:v>2.8582999999999998E-3</c:v>
                </c:pt>
                <c:pt idx="8">
                  <c:v>3.7142999999999998E-3</c:v>
                </c:pt>
                <c:pt idx="9">
                  <c:v>5.0740999999999998E-3</c:v>
                </c:pt>
                <c:pt idx="10">
                  <c:v>5.5542999999999999E-3</c:v>
                </c:pt>
                <c:pt idx="11">
                  <c:v>8.8339000000000004E-3</c:v>
                </c:pt>
                <c:pt idx="12">
                  <c:v>1.21583E-2</c:v>
                </c:pt>
                <c:pt idx="13">
                  <c:v>2.05831E-2</c:v>
                </c:pt>
                <c:pt idx="14">
                  <c:v>4.1659799999999997E-2</c:v>
                </c:pt>
                <c:pt idx="15">
                  <c:v>5.1126900000000003E-2</c:v>
                </c:pt>
                <c:pt idx="16">
                  <c:v>6.8236199999999997E-2</c:v>
                </c:pt>
                <c:pt idx="17">
                  <c:v>7.5645799999999999E-2</c:v>
                </c:pt>
                <c:pt idx="18">
                  <c:v>8.9323399999999997E-2</c:v>
                </c:pt>
                <c:pt idx="19">
                  <c:v>0.1215856</c:v>
                </c:pt>
                <c:pt idx="20">
                  <c:v>0.1228096</c:v>
                </c:pt>
                <c:pt idx="21">
                  <c:v>0.13285079999999999</c:v>
                </c:pt>
                <c:pt idx="22">
                  <c:v>0.15395909999999999</c:v>
                </c:pt>
                <c:pt idx="23">
                  <c:v>0.1653608</c:v>
                </c:pt>
              </c:numCache>
            </c:numRef>
          </c:val>
          <c:smooth val="0"/>
        </c:ser>
        <c:dLbls>
          <c:showLegendKey val="0"/>
          <c:showVal val="0"/>
          <c:showCatName val="0"/>
          <c:showSerName val="0"/>
          <c:showPercent val="0"/>
          <c:showBubbleSize val="0"/>
        </c:dLbls>
        <c:marker val="1"/>
        <c:smooth val="0"/>
        <c:axId val="43245952"/>
        <c:axId val="43247488"/>
      </c:lineChart>
      <c:catAx>
        <c:axId val="4324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247488"/>
        <c:crosses val="autoZero"/>
        <c:auto val="1"/>
        <c:lblAlgn val="ctr"/>
        <c:lblOffset val="100"/>
        <c:noMultiLvlLbl val="0"/>
      </c:catAx>
      <c:valAx>
        <c:axId val="43247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ltLang="zh-CN" sz="1400"/>
                  <a:t>Patent</a:t>
                </a:r>
                <a:r>
                  <a:rPr lang="en-US" altLang="zh-CN" sz="1400" baseline="0"/>
                  <a:t> Stock/Assets</a:t>
                </a:r>
                <a:endParaRPr lang="zh-CN" altLang="en-US" sz="140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245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21B4E6-4947-44F5-BEFA-418B9017D36C}" type="datetimeFigureOut">
              <a:rPr lang="en-US" smtClean="0"/>
              <a:t>6/25/2015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1C9B87-7FC0-4099-95CB-4527B8954189}" type="slidenum">
              <a:rPr lang="en-US" smtClean="0"/>
              <a:t>‹#›</a:t>
            </a:fld>
            <a:endParaRPr lang="en-US"/>
          </a:p>
        </p:txBody>
      </p:sp>
    </p:spTree>
    <p:extLst>
      <p:ext uri="{BB962C8B-B14F-4D97-AF65-F5344CB8AC3E}">
        <p14:creationId xmlns:p14="http://schemas.microsoft.com/office/powerpoint/2010/main" val="1745391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AA6144-DD5B-4C5D-8DB9-BDE5AE1F7667}"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322179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A6144-DD5B-4C5D-8DB9-BDE5AE1F7667}"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287546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A6144-DD5B-4C5D-8DB9-BDE5AE1F7667}"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138434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normAutofit/>
          </a:bodyPr>
          <a:lstStyle>
            <a:lvl1pPr algn="l">
              <a:defRPr sz="3200" b="1">
                <a:solidFill>
                  <a:srgbClr val="C00000"/>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9AA6144-DD5B-4C5D-8DB9-BDE5AE1F7667}"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46972-D05C-464E-9439-70437F0B4361}" type="slidenum">
              <a:rPr lang="en-US" smtClean="0"/>
              <a:t>‹#›</a:t>
            </a:fld>
            <a:endParaRPr lang="en-US"/>
          </a:p>
        </p:txBody>
      </p:sp>
      <p:cxnSp>
        <p:nvCxnSpPr>
          <p:cNvPr id="8" name="Straight Connector 7"/>
          <p:cNvCxnSpPr/>
          <p:nvPr userDrawn="1"/>
        </p:nvCxnSpPr>
        <p:spPr>
          <a:xfrm>
            <a:off x="0" y="914400"/>
            <a:ext cx="9144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15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A6144-DD5B-4C5D-8DB9-BDE5AE1F7667}"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3497811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AA6144-DD5B-4C5D-8DB9-BDE5AE1F7667}"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73336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AA6144-DD5B-4C5D-8DB9-BDE5AE1F7667}" type="datetimeFigureOut">
              <a:rPr lang="en-US" smtClean="0"/>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198251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AA6144-DD5B-4C5D-8DB9-BDE5AE1F7667}" type="datetimeFigureOut">
              <a:rPr lang="en-US" smtClean="0"/>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342016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A6144-DD5B-4C5D-8DB9-BDE5AE1F7667}" type="datetimeFigureOut">
              <a:rPr lang="en-US" smtClean="0"/>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113568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A6144-DD5B-4C5D-8DB9-BDE5AE1F7667}"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34840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A6144-DD5B-4C5D-8DB9-BDE5AE1F7667}"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46972-D05C-464E-9439-70437F0B4361}" type="slidenum">
              <a:rPr lang="en-US" smtClean="0"/>
              <a:t>‹#›</a:t>
            </a:fld>
            <a:endParaRPr lang="en-US"/>
          </a:p>
        </p:txBody>
      </p:sp>
    </p:spTree>
    <p:extLst>
      <p:ext uri="{BB962C8B-B14F-4D97-AF65-F5344CB8AC3E}">
        <p14:creationId xmlns:p14="http://schemas.microsoft.com/office/powerpoint/2010/main" val="352279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A6144-DD5B-4C5D-8DB9-BDE5AE1F7667}" type="datetimeFigureOut">
              <a:rPr lang="en-US" smtClean="0"/>
              <a:t>6/25/2015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46972-D05C-464E-9439-70437F0B4361}" type="slidenum">
              <a:rPr lang="en-US" smtClean="0"/>
              <a:t>‹#›</a:t>
            </a:fld>
            <a:endParaRPr lang="en-US"/>
          </a:p>
        </p:txBody>
      </p:sp>
    </p:spTree>
    <p:extLst>
      <p:ext uri="{BB962C8B-B14F-4D97-AF65-F5344CB8AC3E}">
        <p14:creationId xmlns:p14="http://schemas.microsoft.com/office/powerpoint/2010/main" val="3191423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pub.sipo.gov.cn/gjcx.j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Agreement_on_Trade-Related_Aspects_of_Intellectual_Property_Rights" TargetMode="External"/><Relationship Id="rId2" Type="http://schemas.openxmlformats.org/officeDocument/2006/relationships/hyperlink" Target="http://en.wikipedia.org/wiki/Berne_Convention_for_the_Protection_of_Literary_and_Artistic_Work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kulaw.cn/ca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5422" y="990600"/>
            <a:ext cx="8305800" cy="1470025"/>
          </a:xfrm>
        </p:spPr>
        <p:txBody>
          <a:bodyPr>
            <a:noAutofit/>
          </a:bodyPr>
          <a:lstStyle/>
          <a:p>
            <a:pPr algn="ctr"/>
            <a:r>
              <a:rPr lang="en-US" sz="3600" b="1" dirty="0" smtClean="0">
                <a:solidFill>
                  <a:srgbClr val="C00000"/>
                </a:solidFill>
              </a:rPr>
              <a:t>Intellectual Property Rights Protection, Ownership, and Innovation: Evidence from China</a:t>
            </a:r>
            <a:endParaRPr lang="en-US" sz="3600" b="1" dirty="0">
              <a:solidFill>
                <a:srgbClr val="C00000"/>
              </a:solidFill>
            </a:endParaRPr>
          </a:p>
        </p:txBody>
      </p:sp>
      <p:sp>
        <p:nvSpPr>
          <p:cNvPr id="3" name="Subtitle 2"/>
          <p:cNvSpPr>
            <a:spLocks noGrp="1"/>
          </p:cNvSpPr>
          <p:nvPr>
            <p:ph type="subTitle" idx="1"/>
          </p:nvPr>
        </p:nvSpPr>
        <p:spPr>
          <a:xfrm>
            <a:off x="1487922" y="3581400"/>
            <a:ext cx="6400800" cy="1752600"/>
          </a:xfrm>
        </p:spPr>
        <p:txBody>
          <a:bodyPr>
            <a:normAutofit/>
          </a:bodyPr>
          <a:lstStyle/>
          <a:p>
            <a:pPr algn="ctr"/>
            <a:r>
              <a:rPr lang="en-US" sz="2400" dirty="0" smtClean="0">
                <a:solidFill>
                  <a:schemeClr val="tx1"/>
                </a:solidFill>
              </a:rPr>
              <a:t>Lily Fang (INSEAD; MIT)</a:t>
            </a:r>
          </a:p>
          <a:p>
            <a:pPr algn="ctr"/>
            <a:r>
              <a:rPr lang="en-US" sz="2400" dirty="0" smtClean="0">
                <a:solidFill>
                  <a:schemeClr val="tx1"/>
                </a:solidFill>
              </a:rPr>
              <a:t>Josh Lerner (Harvard and NBER)</a:t>
            </a:r>
          </a:p>
          <a:p>
            <a:pPr algn="ctr"/>
            <a:r>
              <a:rPr lang="en-US" sz="2400" dirty="0" err="1" smtClean="0">
                <a:solidFill>
                  <a:schemeClr val="tx1"/>
                </a:solidFill>
              </a:rPr>
              <a:t>Chaopeng</a:t>
            </a:r>
            <a:r>
              <a:rPr lang="en-US" sz="2400" dirty="0" smtClean="0">
                <a:solidFill>
                  <a:schemeClr val="tx1"/>
                </a:solidFill>
              </a:rPr>
              <a:t> Wu (Xia Men University)</a:t>
            </a:r>
            <a:endParaRPr lang="en-US" sz="2400" dirty="0">
              <a:solidFill>
                <a:schemeClr val="tx1"/>
              </a:solidFill>
            </a:endParaRPr>
          </a:p>
        </p:txBody>
      </p:sp>
    </p:spTree>
    <p:extLst>
      <p:ext uri="{BB962C8B-B14F-4D97-AF65-F5344CB8AC3E}">
        <p14:creationId xmlns:p14="http://schemas.microsoft.com/office/powerpoint/2010/main" val="4178918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183216275"/>
              </p:ext>
            </p:extLst>
          </p:nvPr>
        </p:nvGraphicFramePr>
        <p:xfrm>
          <a:off x="685800" y="990600"/>
          <a:ext cx="7772400" cy="5573232"/>
        </p:xfrm>
        <a:graphic>
          <a:graphicData uri="http://schemas.openxmlformats.org/presentationml/2006/ole">
            <mc:AlternateContent xmlns:mc="http://schemas.openxmlformats.org/markup-compatibility/2006">
              <mc:Choice xmlns:v="urn:schemas-microsoft-com:vml" Requires="v">
                <p:oleObj spid="_x0000_s2059" name="Slide" r:id="rId3" imgW="4308234" imgH="3232339" progId="PowerPoint.Slide.8">
                  <p:embed/>
                </p:oleObj>
              </mc:Choice>
              <mc:Fallback>
                <p:oleObj name="Slide" r:id="rId3" imgW="4308234" imgH="3232339" progId="PowerPoint.Slid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990600"/>
                        <a:ext cx="7772400" cy="5573232"/>
                      </a:xfrm>
                      <a:prstGeom prst="rect">
                        <a:avLst/>
                      </a:prstGeom>
                      <a:noFill/>
                    </p:spPr>
                  </p:pic>
                </p:oleObj>
              </mc:Fallback>
            </mc:AlternateContent>
          </a:graphicData>
        </a:graphic>
      </p:graphicFrame>
      <p:sp>
        <p:nvSpPr>
          <p:cNvPr id="6" name="Title 1"/>
          <p:cNvSpPr>
            <a:spLocks noGrp="1"/>
          </p:cNvSpPr>
          <p:nvPr>
            <p:ph type="title"/>
          </p:nvPr>
        </p:nvSpPr>
        <p:spPr>
          <a:xfrm>
            <a:off x="457200" y="25400"/>
            <a:ext cx="8229600" cy="889000"/>
          </a:xfrm>
        </p:spPr>
        <p:txBody>
          <a:bodyPr/>
          <a:lstStyle/>
          <a:p>
            <a:r>
              <a:rPr lang="en-US" dirty="0" smtClean="0"/>
              <a:t>IPP1 – Geographic Distribution</a:t>
            </a:r>
            <a:endParaRPr lang="en-US" dirty="0"/>
          </a:p>
        </p:txBody>
      </p:sp>
    </p:spTree>
    <p:extLst>
      <p:ext uri="{BB962C8B-B14F-4D97-AF65-F5344CB8AC3E}">
        <p14:creationId xmlns:p14="http://schemas.microsoft.com/office/powerpoint/2010/main" val="3156268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IPP1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84447306"/>
              </p:ext>
            </p:extLst>
          </p:nvPr>
        </p:nvGraphicFramePr>
        <p:xfrm>
          <a:off x="990600" y="1295400"/>
          <a:ext cx="7239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5806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IPP2</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771013588"/>
              </p:ext>
            </p:extLst>
          </p:nvPr>
        </p:nvGraphicFramePr>
        <p:xfrm>
          <a:off x="1219200" y="1219200"/>
          <a:ext cx="66294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001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Provincial Characteristics</a:t>
            </a:r>
            <a:endParaRPr lang="en-US" dirty="0"/>
          </a:p>
        </p:txBody>
      </p:sp>
      <p:sp>
        <p:nvSpPr>
          <p:cNvPr id="8" name="Rectangle 2"/>
          <p:cNvSpPr>
            <a:spLocks noChangeArrowheads="1"/>
          </p:cNvSpPr>
          <p:nvPr/>
        </p:nvSpPr>
        <p:spPr bwMode="auto">
          <a:xfrm>
            <a:off x="1543050" y="3190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r>
            <a:br>
              <a:rPr kumimoji="0" lang="en-US" altLang="zh-CN"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b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08429091"/>
              </p:ext>
            </p:extLst>
          </p:nvPr>
        </p:nvGraphicFramePr>
        <p:xfrm>
          <a:off x="152400" y="1295400"/>
          <a:ext cx="8763001" cy="3489963"/>
        </p:xfrm>
        <a:graphic>
          <a:graphicData uri="http://schemas.openxmlformats.org/drawingml/2006/table">
            <a:tbl>
              <a:tblPr firstRow="1" firstCol="1" bandRow="1">
                <a:tableStyleId>{5C22544A-7EE6-4342-B048-85BDC9FD1C3A}</a:tableStyleId>
              </a:tblPr>
              <a:tblGrid>
                <a:gridCol w="1471752"/>
                <a:gridCol w="1134194"/>
                <a:gridCol w="972167"/>
                <a:gridCol w="972167"/>
                <a:gridCol w="1377235"/>
                <a:gridCol w="972167"/>
                <a:gridCol w="891152"/>
                <a:gridCol w="972167"/>
              </a:tblGrid>
              <a:tr h="834186">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SimSun"/>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IPP1</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IPP2</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GDP growth</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rPr>
                        <a:t>Gov't R&amp;D </a:t>
                      </a:r>
                      <a:r>
                        <a:rPr lang="en-US" sz="1400" dirty="0">
                          <a:effectLst/>
                        </a:rPr>
                        <a:t>subsidiary/GDP  </a:t>
                      </a:r>
                      <a:endParaRPr lang="en-US" sz="1400" dirty="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University density</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Christian college</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British settlement</a:t>
                      </a:r>
                      <a:endParaRPr lang="en-US" sz="1400">
                        <a:effectLst/>
                        <a:latin typeface="Calibri"/>
                        <a:ea typeface="SimSun"/>
                        <a:cs typeface="Times New Roman"/>
                      </a:endParaRPr>
                    </a:p>
                  </a:txBody>
                  <a:tcPr marL="68580" marR="68580" marT="0" marB="0" anchor="ctr"/>
                </a:tc>
              </a:tr>
              <a:tr h="311972">
                <a:tc>
                  <a:txBody>
                    <a:bodyPr/>
                    <a:lstStyle/>
                    <a:p>
                      <a:pPr marL="0" marR="0">
                        <a:lnSpc>
                          <a:spcPct val="115000"/>
                        </a:lnSpc>
                        <a:spcBef>
                          <a:spcPts val="0"/>
                        </a:spcBef>
                        <a:spcAft>
                          <a:spcPts val="0"/>
                        </a:spcAft>
                      </a:pPr>
                      <a:r>
                        <a:rPr lang="en-US" sz="1400">
                          <a:effectLst/>
                        </a:rPr>
                        <a:t>IPP1</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SimSun"/>
                        <a:cs typeface="Times New Roman"/>
                      </a:endParaRPr>
                    </a:p>
                  </a:txBody>
                  <a:tcPr marL="68580" marR="68580" marT="0" marB="0" anchor="ctr"/>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r>
              <a:tr h="311972">
                <a:tc>
                  <a:txBody>
                    <a:bodyPr/>
                    <a:lstStyle/>
                    <a:p>
                      <a:pPr marL="0" marR="0">
                        <a:lnSpc>
                          <a:spcPct val="115000"/>
                        </a:lnSpc>
                        <a:spcBef>
                          <a:spcPts val="0"/>
                        </a:spcBef>
                        <a:spcAft>
                          <a:spcPts val="0"/>
                        </a:spcAft>
                      </a:pPr>
                      <a:r>
                        <a:rPr lang="en-US" sz="1400">
                          <a:effectLst/>
                        </a:rPr>
                        <a:t>IPP2</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0.231***</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SimSun"/>
                        <a:cs typeface="Times New Roman"/>
                      </a:endParaRPr>
                    </a:p>
                  </a:txBody>
                  <a:tcPr marL="68580" marR="68580" marT="0" marB="0" anchor="ctr"/>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r>
              <a:tr h="311972">
                <a:tc>
                  <a:txBody>
                    <a:bodyPr/>
                    <a:lstStyle/>
                    <a:p>
                      <a:pPr marL="0" marR="0">
                        <a:lnSpc>
                          <a:spcPct val="115000"/>
                        </a:lnSpc>
                        <a:spcBef>
                          <a:spcPts val="0"/>
                        </a:spcBef>
                        <a:spcAft>
                          <a:spcPts val="0"/>
                        </a:spcAft>
                      </a:pPr>
                      <a:r>
                        <a:rPr lang="en-US" sz="1400">
                          <a:effectLst/>
                        </a:rPr>
                        <a:t>GDP growth</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-0.014</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-0.072</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SimSun"/>
                        <a:cs typeface="Times New Roman"/>
                      </a:endParaRPr>
                    </a:p>
                  </a:txBody>
                  <a:tcPr marL="68580" marR="68580" marT="0" marB="0" anchor="ctr"/>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r>
              <a:tr h="363498">
                <a:tc>
                  <a:txBody>
                    <a:bodyPr/>
                    <a:lstStyle/>
                    <a:p>
                      <a:pPr marL="0" marR="0">
                        <a:lnSpc>
                          <a:spcPct val="115000"/>
                        </a:lnSpc>
                        <a:spcBef>
                          <a:spcPts val="0"/>
                        </a:spcBef>
                        <a:spcAft>
                          <a:spcPts val="0"/>
                        </a:spcAft>
                      </a:pPr>
                      <a:r>
                        <a:rPr lang="en-US" sz="1400" dirty="0">
                          <a:effectLst/>
                        </a:rPr>
                        <a:t>Gov't </a:t>
                      </a:r>
                      <a:r>
                        <a:rPr lang="en-US" sz="1400" dirty="0" smtClean="0">
                          <a:effectLst/>
                        </a:rPr>
                        <a:t> R&amp;D subsidy/GDP</a:t>
                      </a:r>
                      <a:endParaRPr lang="en-US" sz="1400" dirty="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-0.055</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0.009</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-0.008</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SimSun"/>
                        <a:cs typeface="Times New Roman"/>
                      </a:endParaRPr>
                    </a:p>
                  </a:txBody>
                  <a:tcPr marL="68580" marR="68580" marT="0" marB="0" anchor="ctr"/>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r>
              <a:tr h="381000">
                <a:tc>
                  <a:txBody>
                    <a:bodyPr/>
                    <a:lstStyle/>
                    <a:p>
                      <a:pPr marL="0" marR="0">
                        <a:lnSpc>
                          <a:spcPct val="115000"/>
                        </a:lnSpc>
                        <a:spcBef>
                          <a:spcPts val="0"/>
                        </a:spcBef>
                        <a:spcAft>
                          <a:spcPts val="0"/>
                        </a:spcAft>
                      </a:pPr>
                      <a:r>
                        <a:rPr lang="en-US" sz="1400">
                          <a:effectLst/>
                        </a:rPr>
                        <a:t>University density</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0.138***</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0.164***</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0.085**</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0.403***</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SimSun"/>
                        <a:cs typeface="Times New Roman"/>
                      </a:endParaRPr>
                    </a:p>
                  </a:txBody>
                  <a:tcPr marL="68580" marR="68580" marT="0" marB="0" anchor="ctr"/>
                </a:tc>
                <a:tc>
                  <a:txBody>
                    <a:bodyPr/>
                    <a:lstStyle/>
                    <a:p>
                      <a:pPr>
                        <a:lnSpc>
                          <a:spcPct val="115000"/>
                        </a:lnSpc>
                      </a:pPr>
                      <a:endParaRPr lang="en-US" sz="1400">
                        <a:effectLst/>
                        <a:latin typeface="Calibri"/>
                        <a:cs typeface="Times New Roman"/>
                      </a:endParaRPr>
                    </a:p>
                  </a:txBody>
                  <a:tcPr marL="68580" marR="68580" marT="0" marB="0" anchor="b"/>
                </a:tc>
                <a:tc>
                  <a:txBody>
                    <a:bodyPr/>
                    <a:lstStyle/>
                    <a:p>
                      <a:pPr>
                        <a:lnSpc>
                          <a:spcPct val="115000"/>
                        </a:lnSpc>
                      </a:pPr>
                      <a:endParaRPr lang="en-US" sz="1400">
                        <a:effectLst/>
                        <a:latin typeface="Calibri"/>
                        <a:cs typeface="Times New Roman"/>
                      </a:endParaRPr>
                    </a:p>
                  </a:txBody>
                  <a:tcPr marL="68580" marR="68580" marT="0" marB="0" anchor="b"/>
                </a:tc>
              </a:tr>
              <a:tr h="311972">
                <a:tc>
                  <a:txBody>
                    <a:bodyPr/>
                    <a:lstStyle/>
                    <a:p>
                      <a:pPr marL="0" marR="0">
                        <a:lnSpc>
                          <a:spcPct val="115000"/>
                        </a:lnSpc>
                        <a:spcBef>
                          <a:spcPts val="0"/>
                        </a:spcBef>
                        <a:spcAft>
                          <a:spcPts val="0"/>
                        </a:spcAft>
                      </a:pPr>
                      <a:r>
                        <a:rPr lang="en-US" sz="1400">
                          <a:effectLst/>
                        </a:rPr>
                        <a:t>Christian college</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0.150***</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0.354***</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0.024</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0.071*</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0.243***</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SimSun"/>
                        <a:cs typeface="Times New Roman"/>
                      </a:endParaRPr>
                    </a:p>
                  </a:txBody>
                  <a:tcPr marL="68580" marR="68580" marT="0" marB="0" anchor="ctr"/>
                </a:tc>
                <a:tc>
                  <a:txBody>
                    <a:bodyPr/>
                    <a:lstStyle/>
                    <a:p>
                      <a:pPr>
                        <a:lnSpc>
                          <a:spcPct val="115000"/>
                        </a:lnSpc>
                      </a:pPr>
                      <a:endParaRPr lang="en-US" sz="1400">
                        <a:effectLst/>
                        <a:latin typeface="Calibri"/>
                        <a:cs typeface="Times New Roman"/>
                      </a:endParaRPr>
                    </a:p>
                  </a:txBody>
                  <a:tcPr marL="68580" marR="68580" marT="0" marB="0" anchor="b"/>
                </a:tc>
              </a:tr>
              <a:tr h="550575">
                <a:tc>
                  <a:txBody>
                    <a:bodyPr/>
                    <a:lstStyle/>
                    <a:p>
                      <a:pPr marL="0" marR="0">
                        <a:lnSpc>
                          <a:spcPct val="115000"/>
                        </a:lnSpc>
                        <a:spcBef>
                          <a:spcPts val="0"/>
                        </a:spcBef>
                        <a:spcAft>
                          <a:spcPts val="0"/>
                        </a:spcAft>
                      </a:pPr>
                      <a:r>
                        <a:rPr lang="en-US" sz="1400">
                          <a:effectLst/>
                        </a:rPr>
                        <a:t>British settlement</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0.172***</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0.341***</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0.039</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-0.071*</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0.112***</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0.478***</a:t>
                      </a:r>
                      <a:endParaRPr lang="en-US" sz="1400">
                        <a:effectLst/>
                        <a:latin typeface="Calibri"/>
                        <a:ea typeface="SimSu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SimSun"/>
                        <a:cs typeface="Times New Roman"/>
                      </a:endParaRPr>
                    </a:p>
                  </a:txBody>
                  <a:tcPr marL="68580" marR="68580" marT="0" marB="0" anchor="ctr"/>
                </a:tc>
              </a:tr>
            </a:tbl>
          </a:graphicData>
        </a:graphic>
      </p:graphicFrame>
      <p:sp>
        <p:nvSpPr>
          <p:cNvPr id="3" name="TextBox 2"/>
          <p:cNvSpPr txBox="1"/>
          <p:nvPr/>
        </p:nvSpPr>
        <p:spPr>
          <a:xfrm>
            <a:off x="685800" y="4953000"/>
            <a:ext cx="8163004" cy="1754326"/>
          </a:xfrm>
          <a:prstGeom prst="rect">
            <a:avLst/>
          </a:prstGeom>
          <a:noFill/>
        </p:spPr>
        <p:txBody>
          <a:bodyPr wrap="none" rtlCol="0">
            <a:spAutoFit/>
          </a:bodyPr>
          <a:lstStyle/>
          <a:p>
            <a:pPr marL="285750" indent="-285750">
              <a:buFontTx/>
              <a:buChar char="-"/>
            </a:pPr>
            <a:r>
              <a:rPr lang="en-US" dirty="0" smtClean="0">
                <a:solidFill>
                  <a:srgbClr val="0033CC"/>
                </a:solidFill>
              </a:rPr>
              <a:t>IPP1 and IPP2 highly correlated with each other</a:t>
            </a:r>
          </a:p>
          <a:p>
            <a:pPr marL="285750" indent="-285750">
              <a:buFontTx/>
              <a:buChar char="-"/>
            </a:pPr>
            <a:endParaRPr lang="en-US" dirty="0">
              <a:solidFill>
                <a:srgbClr val="0033CC"/>
              </a:solidFill>
            </a:endParaRPr>
          </a:p>
          <a:p>
            <a:pPr marL="285750" indent="-285750">
              <a:buFontTx/>
              <a:buChar char="-"/>
            </a:pPr>
            <a:r>
              <a:rPr lang="en-US" dirty="0" smtClean="0">
                <a:solidFill>
                  <a:srgbClr val="0033CC"/>
                </a:solidFill>
              </a:rPr>
              <a:t>IPP measures not highly correlated with GDP growth and government subsidy</a:t>
            </a:r>
          </a:p>
          <a:p>
            <a:pPr marL="285750" indent="-285750">
              <a:buFontTx/>
              <a:buChar char="-"/>
            </a:pPr>
            <a:endParaRPr lang="en-US" dirty="0">
              <a:solidFill>
                <a:srgbClr val="0033CC"/>
              </a:solidFill>
            </a:endParaRPr>
          </a:p>
          <a:p>
            <a:pPr marL="285750" indent="-285750">
              <a:buFontTx/>
              <a:buChar char="-"/>
            </a:pPr>
            <a:r>
              <a:rPr lang="en-US" dirty="0" smtClean="0">
                <a:solidFill>
                  <a:srgbClr val="0033CC"/>
                </a:solidFill>
              </a:rPr>
              <a:t>IPP measures correlated with university density, presence of Christian college and </a:t>
            </a:r>
          </a:p>
          <a:p>
            <a:r>
              <a:rPr lang="en-US" dirty="0">
                <a:solidFill>
                  <a:srgbClr val="0033CC"/>
                </a:solidFill>
              </a:rPr>
              <a:t> </a:t>
            </a:r>
            <a:r>
              <a:rPr lang="en-US" dirty="0" smtClean="0">
                <a:solidFill>
                  <a:srgbClr val="0033CC"/>
                </a:solidFill>
              </a:rPr>
              <a:t>    British Settlement; later used as IV </a:t>
            </a:r>
            <a:endParaRPr lang="en-US" dirty="0">
              <a:solidFill>
                <a:srgbClr val="0033CC"/>
              </a:solidFill>
            </a:endParaRPr>
          </a:p>
        </p:txBody>
      </p:sp>
    </p:spTree>
    <p:extLst>
      <p:ext uri="{BB962C8B-B14F-4D97-AF65-F5344CB8AC3E}">
        <p14:creationId xmlns:p14="http://schemas.microsoft.com/office/powerpoint/2010/main" val="3367044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Measures – R&amp;D and Patent Stock</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066800"/>
                <a:ext cx="8305800" cy="5486400"/>
              </a:xfrm>
            </p:spPr>
            <p:txBody>
              <a:bodyPr>
                <a:noAutofit/>
              </a:bodyPr>
              <a:lstStyle/>
              <a:p>
                <a:r>
                  <a:rPr lang="en-US" sz="2000" dirty="0" smtClean="0"/>
                  <a:t>Following prior work, we calculate firms’ R&amp;D stock and patent stock in a give year as follows:</a:t>
                </a:r>
              </a:p>
              <a:p>
                <a:endParaRPr lang="en-US" sz="2000" dirty="0"/>
              </a:p>
              <a:p>
                <a:pPr lvl="1"/>
                <a14:m>
                  <m:oMath xmlns:m="http://schemas.openxmlformats.org/officeDocument/2006/math">
                    <m:sSub>
                      <m:sSubPr>
                        <m:ctrlPr>
                          <a:rPr lang="en-US" sz="1600" i="1">
                            <a:latin typeface="Cambria Math"/>
                          </a:rPr>
                        </m:ctrlPr>
                      </m:sSubPr>
                      <m:e>
                        <m:r>
                          <a:rPr lang="en-US" sz="1600" i="1">
                            <a:latin typeface="Cambria Math"/>
                          </a:rPr>
                          <m:t>𝐾</m:t>
                        </m:r>
                      </m:e>
                      <m:sub>
                        <m:r>
                          <a:rPr lang="en-US" sz="1600" i="1">
                            <a:latin typeface="Cambria Math"/>
                          </a:rPr>
                          <m:t>𝑖</m:t>
                        </m:r>
                        <m:r>
                          <a:rPr lang="en-US" sz="1600" i="1">
                            <a:latin typeface="Cambria Math"/>
                          </a:rPr>
                          <m:t>,</m:t>
                        </m:r>
                        <m:r>
                          <a:rPr lang="en-US" sz="1600" i="1">
                            <a:latin typeface="Cambria Math"/>
                          </a:rPr>
                          <m:t>𝑡</m:t>
                        </m:r>
                      </m:sub>
                    </m:sSub>
                    <m:r>
                      <a:rPr lang="en-US" sz="1600" i="1">
                        <a:latin typeface="Cambria Math"/>
                      </a:rPr>
                      <m:t>=</m:t>
                    </m:r>
                    <m:d>
                      <m:dPr>
                        <m:ctrlPr>
                          <a:rPr lang="en-US" sz="1600" i="1">
                            <a:latin typeface="Cambria Math"/>
                          </a:rPr>
                        </m:ctrlPr>
                      </m:dPr>
                      <m:e>
                        <m:r>
                          <a:rPr lang="en-US" sz="1600" i="1">
                            <a:latin typeface="Cambria Math"/>
                          </a:rPr>
                          <m:t>1−</m:t>
                        </m:r>
                        <m:r>
                          <a:rPr lang="en-US" sz="1600" i="1">
                            <a:latin typeface="Cambria Math"/>
                          </a:rPr>
                          <m:t>𝜃</m:t>
                        </m:r>
                      </m:e>
                    </m:d>
                    <m:sSub>
                      <m:sSubPr>
                        <m:ctrlPr>
                          <a:rPr lang="en-US" sz="1600" i="1">
                            <a:latin typeface="Cambria Math"/>
                          </a:rPr>
                        </m:ctrlPr>
                      </m:sSubPr>
                      <m:e>
                        <m:r>
                          <a:rPr lang="en-US" sz="1600" i="1">
                            <a:latin typeface="Cambria Math"/>
                          </a:rPr>
                          <m:t>𝐾</m:t>
                        </m:r>
                      </m:e>
                      <m:sub>
                        <m:r>
                          <a:rPr lang="en-US" sz="1600" i="1">
                            <a:latin typeface="Cambria Math"/>
                          </a:rPr>
                          <m:t>𝑖</m:t>
                        </m:r>
                        <m:r>
                          <a:rPr lang="en-US" sz="1600" i="1">
                            <a:latin typeface="Cambria Math"/>
                          </a:rPr>
                          <m:t>,</m:t>
                        </m:r>
                        <m:r>
                          <a:rPr lang="en-US" sz="1600" i="1">
                            <a:latin typeface="Cambria Math"/>
                          </a:rPr>
                          <m:t>𝑡</m:t>
                        </m:r>
                        <m:r>
                          <a:rPr lang="en-US" sz="1600" i="1">
                            <a:latin typeface="Cambria Math"/>
                          </a:rPr>
                          <m:t>−1</m:t>
                        </m:r>
                      </m:sub>
                    </m:sSub>
                    <m:r>
                      <a:rPr lang="en-US" sz="1600" i="1">
                        <a:latin typeface="Cambria Math"/>
                      </a:rPr>
                      <m:t>+</m:t>
                    </m:r>
                    <m:sSub>
                      <m:sSubPr>
                        <m:ctrlPr>
                          <a:rPr lang="en-US" sz="1600" i="1">
                            <a:latin typeface="Cambria Math"/>
                          </a:rPr>
                        </m:ctrlPr>
                      </m:sSubPr>
                      <m:e>
                        <m:r>
                          <a:rPr lang="en-US" sz="1600" i="1">
                            <a:latin typeface="Cambria Math"/>
                          </a:rPr>
                          <m:t>𝑟</m:t>
                        </m:r>
                      </m:e>
                      <m:sub>
                        <m:r>
                          <a:rPr lang="en-US" sz="1600" i="1">
                            <a:latin typeface="Cambria Math"/>
                          </a:rPr>
                          <m:t>𝑖</m:t>
                        </m:r>
                        <m:r>
                          <a:rPr lang="en-US" sz="1600" i="1">
                            <a:latin typeface="Cambria Math"/>
                          </a:rPr>
                          <m:t>, </m:t>
                        </m:r>
                        <m:r>
                          <a:rPr lang="en-US" sz="1600" i="1">
                            <a:latin typeface="Cambria Math"/>
                          </a:rPr>
                          <m:t>𝑡</m:t>
                        </m:r>
                      </m:sub>
                    </m:sSub>
                    <m:r>
                      <a:rPr lang="en-US" sz="1600" i="1">
                        <a:latin typeface="Cambria Math"/>
                      </a:rPr>
                      <m:t> </m:t>
                    </m:r>
                  </m:oMath>
                </a14:m>
                <a:endParaRPr lang="en-US" sz="1600" dirty="0" smtClean="0"/>
              </a:p>
              <a:p>
                <a:endParaRPr lang="en-US" sz="2000" dirty="0" smtClean="0"/>
              </a:p>
              <a:p>
                <a:r>
                  <a:rPr lang="en-US" sz="2000" i="1" dirty="0" err="1" smtClean="0"/>
                  <a:t>K</a:t>
                </a:r>
                <a:r>
                  <a:rPr lang="en-US" sz="2000" i="1" baseline="-25000" dirty="0" err="1" smtClean="0"/>
                  <a:t>i,t</a:t>
                </a:r>
                <a:r>
                  <a:rPr lang="en-US" sz="2000" dirty="0" smtClean="0"/>
                  <a:t> is either R&amp;D stock or patent stock; </a:t>
                </a:r>
                <a:r>
                  <a:rPr lang="el-GR" sz="2000" dirty="0" smtClean="0">
                    <a:latin typeface="Arial"/>
                    <a:cs typeface="Arial"/>
                  </a:rPr>
                  <a:t>ϴ</a:t>
                </a:r>
                <a:r>
                  <a:rPr lang="en-US" sz="2000" dirty="0" smtClean="0">
                    <a:latin typeface="Arial"/>
                    <a:cs typeface="Arial"/>
                  </a:rPr>
                  <a:t> is depreciation rate, set to 15% following prior work;</a:t>
                </a:r>
                <a:r>
                  <a:rPr lang="en-US" sz="2000" i="1" dirty="0" smtClean="0">
                    <a:latin typeface="Arial"/>
                    <a:cs typeface="Arial"/>
                  </a:rPr>
                  <a:t> </a:t>
                </a:r>
                <a:r>
                  <a:rPr lang="en-US" sz="2000" i="1" dirty="0" err="1" smtClean="0">
                    <a:latin typeface="Arial"/>
                    <a:cs typeface="Arial"/>
                  </a:rPr>
                  <a:t>r</a:t>
                </a:r>
                <a:r>
                  <a:rPr lang="en-US" sz="2000" i="1" baseline="-25000" dirty="0" err="1" smtClean="0">
                    <a:latin typeface="Arial"/>
                    <a:cs typeface="Arial"/>
                  </a:rPr>
                  <a:t>i,t</a:t>
                </a:r>
                <a:r>
                  <a:rPr lang="en-US" sz="2000" i="1" dirty="0" smtClean="0">
                    <a:latin typeface="Arial"/>
                    <a:cs typeface="Arial"/>
                  </a:rPr>
                  <a:t> </a:t>
                </a:r>
                <a:r>
                  <a:rPr lang="en-US" sz="2000" dirty="0" smtClean="0">
                    <a:latin typeface="Arial"/>
                    <a:cs typeface="Arial"/>
                  </a:rPr>
                  <a:t>is the annual R&amp;D investment or patent filed in that year that are ultimately </a:t>
                </a:r>
                <a:r>
                  <a:rPr lang="en-US" sz="2000" dirty="0" smtClean="0">
                    <a:latin typeface="Arial"/>
                    <a:cs typeface="Arial"/>
                  </a:rPr>
                  <a:t>granted.</a:t>
                </a:r>
                <a:endParaRPr lang="en-US" sz="2000" dirty="0" smtClean="0">
                  <a:latin typeface="Arial"/>
                  <a:cs typeface="Arial"/>
                </a:endParaRPr>
              </a:p>
              <a:p>
                <a:endParaRPr lang="en-US" sz="2000" dirty="0" smtClean="0"/>
              </a:p>
              <a:p>
                <a:r>
                  <a:rPr lang="en-US" sz="2000" dirty="0" smtClean="0"/>
                  <a:t>R&amp;D data: 2006 – 2013, from WIND (China’s </a:t>
                </a:r>
                <a:r>
                  <a:rPr lang="en-US" sz="2000" dirty="0" err="1" smtClean="0"/>
                  <a:t>Compustat</a:t>
                </a:r>
                <a:r>
                  <a:rPr lang="en-US" sz="2000" dirty="0"/>
                  <a:t> </a:t>
                </a:r>
                <a:r>
                  <a:rPr lang="en-US" sz="2000" dirty="0" smtClean="0"/>
                  <a:t>equivalent</a:t>
                </a:r>
                <a:r>
                  <a:rPr lang="en-US" sz="2000" dirty="0" smtClean="0"/>
                  <a:t>).</a:t>
                </a:r>
                <a:endParaRPr lang="en-US" sz="2000" dirty="0" smtClean="0"/>
              </a:p>
              <a:p>
                <a:endParaRPr lang="en-US" sz="2000" dirty="0"/>
              </a:p>
              <a:p>
                <a:pPr marL="342900" lvl="1" indent="-342900">
                  <a:buFont typeface="Wingdings" panose="05000000000000000000" pitchFamily="2" charset="2"/>
                  <a:buChar char="§"/>
                </a:pPr>
                <a:r>
                  <a:rPr lang="en-US" sz="2000" dirty="0" smtClean="0"/>
                  <a:t>Patent: 1991 – 2013, from the Chinese </a:t>
                </a:r>
                <a:r>
                  <a:rPr lang="en-US" sz="2000" dirty="0"/>
                  <a:t>State Intellectual Property Office (</a:t>
                </a:r>
                <a:r>
                  <a:rPr lang="en-US" sz="2000" dirty="0" smtClean="0"/>
                  <a:t>CSIPO) </a:t>
                </a:r>
                <a:r>
                  <a:rPr lang="en-US" sz="2000" u="sng" dirty="0">
                    <a:hlinkClick r:id="rId2"/>
                  </a:rPr>
                  <a:t>http://</a:t>
                </a:r>
                <a:r>
                  <a:rPr lang="en-US" sz="2000" u="sng" dirty="0" smtClean="0">
                    <a:hlinkClick r:id="rId2"/>
                  </a:rPr>
                  <a:t>epub.sipo.gov.cn/gjcx.jsp</a:t>
                </a:r>
                <a:r>
                  <a:rPr lang="en-US" sz="2000" u="sng" dirty="0" smtClean="0"/>
                  <a:t>.</a:t>
                </a:r>
                <a:endParaRPr lang="en-US" sz="2000" u="sng" dirty="0" smtClean="0"/>
              </a:p>
              <a:p>
                <a:pPr marL="342900" lvl="1" indent="-342900">
                  <a:buFont typeface="Wingdings" panose="05000000000000000000" pitchFamily="2" charset="2"/>
                  <a:buChar char="§"/>
                </a:pPr>
                <a:endParaRPr lang="en-US" sz="2000" u="sng" dirty="0"/>
              </a:p>
              <a:p>
                <a:pPr marL="342900" lvl="1" indent="-342900">
                  <a:buFont typeface="Wingdings" panose="05000000000000000000" pitchFamily="2" charset="2"/>
                  <a:buChar char="§"/>
                </a:pPr>
                <a:r>
                  <a:rPr lang="en-US" sz="2000" dirty="0" smtClean="0"/>
                  <a:t>All analyses use these stock measures, except when we look at diff-in-diff around SOE privatizations where we use annual </a:t>
                </a:r>
                <a:r>
                  <a:rPr lang="en-US" sz="2000" dirty="0" smtClean="0"/>
                  <a:t>flows.</a:t>
                </a:r>
                <a:endParaRPr lang="en-US" sz="2000" dirty="0" smtClean="0"/>
              </a:p>
              <a:p>
                <a:pPr marL="342900" lvl="1" indent="-342900">
                  <a:buFont typeface="Wingdings" panose="05000000000000000000" pitchFamily="2" charset="2"/>
                  <a:buChar char="§"/>
                </a:pPr>
                <a:endParaRPr lang="en-US" sz="2000" dirty="0"/>
              </a:p>
              <a:p>
                <a:pPr marL="342900" lvl="1" indent="-342900">
                  <a:buFont typeface="Wingdings" panose="05000000000000000000" pitchFamily="2" charset="2"/>
                  <a:buChar char="§"/>
                </a:pPr>
                <a:r>
                  <a:rPr lang="en-US" sz="2000" dirty="0" smtClean="0"/>
                  <a:t>All results robust to using either stocks or flows</a:t>
                </a:r>
              </a:p>
              <a:p>
                <a:pPr marL="0" lvl="1" indent="0">
                  <a:buNone/>
                </a:pPr>
                <a:endParaRPr lang="en-US" sz="2000" dirty="0"/>
              </a:p>
              <a:p>
                <a:endParaRPr lang="en-US" sz="20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066800"/>
                <a:ext cx="8305800" cy="5486400"/>
              </a:xfrm>
              <a:blipFill rotWithShape="1">
                <a:blip r:embed="rId3"/>
                <a:stretch>
                  <a:fillRect l="-587" t="-444" r="-220" b="-16000"/>
                </a:stretch>
              </a:blipFill>
            </p:spPr>
            <p:txBody>
              <a:bodyPr/>
              <a:lstStyle/>
              <a:p>
                <a:r>
                  <a:rPr lang="en-US">
                    <a:noFill/>
                  </a:rPr>
                  <a:t> </a:t>
                </a:r>
              </a:p>
            </p:txBody>
          </p:sp>
        </mc:Fallback>
      </mc:AlternateContent>
    </p:spTree>
    <p:extLst>
      <p:ext uri="{BB962C8B-B14F-4D97-AF65-F5344CB8AC3E}">
        <p14:creationId xmlns:p14="http://schemas.microsoft.com/office/powerpoint/2010/main" val="2553453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Ownership</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sz="2400" dirty="0" smtClean="0"/>
              <a:t>Listed Chinese firms are required to report full ownership structure in annual </a:t>
            </a:r>
            <a:r>
              <a:rPr lang="en-US" sz="2400" dirty="0" smtClean="0"/>
              <a:t>reports.</a:t>
            </a:r>
            <a:endParaRPr lang="en-US" sz="2400" dirty="0" smtClean="0"/>
          </a:p>
          <a:p>
            <a:endParaRPr lang="en-US" sz="2400" dirty="0"/>
          </a:p>
          <a:p>
            <a:pPr marL="342900" lvl="1" indent="-342900">
              <a:buFont typeface="Wingdings" panose="05000000000000000000" pitchFamily="2" charset="2"/>
              <a:buChar char="§"/>
            </a:pPr>
            <a:r>
              <a:rPr lang="en-US" sz="2400" dirty="0" smtClean="0"/>
              <a:t>Following conventional approach (e.g., Wang, Wong, and Xia 2008), we classify a firm as an SOE if its largest shareholder is a government </a:t>
            </a:r>
            <a:r>
              <a:rPr lang="en-US" sz="2400" dirty="0" smtClean="0"/>
              <a:t>entity.</a:t>
            </a:r>
            <a:endParaRPr lang="en-US" sz="2400" dirty="0" smtClean="0"/>
          </a:p>
          <a:p>
            <a:pPr marL="342900" lvl="1" indent="-342900">
              <a:buFont typeface="Wingdings" panose="05000000000000000000" pitchFamily="2" charset="2"/>
              <a:buChar char="§"/>
            </a:pPr>
            <a:endParaRPr lang="en-US" sz="2400" dirty="0"/>
          </a:p>
          <a:p>
            <a:pPr marL="0" indent="0">
              <a:buNone/>
            </a:pPr>
            <a:endParaRPr lang="en-US" sz="2400" dirty="0"/>
          </a:p>
        </p:txBody>
      </p:sp>
    </p:spTree>
    <p:extLst>
      <p:ext uri="{BB962C8B-B14F-4D97-AF65-F5344CB8AC3E}">
        <p14:creationId xmlns:p14="http://schemas.microsoft.com/office/powerpoint/2010/main" val="3361119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89000"/>
          </a:xfrm>
        </p:spPr>
        <p:txBody>
          <a:bodyPr/>
          <a:lstStyle/>
          <a:p>
            <a:r>
              <a:rPr lang="en-US" dirty="0" smtClean="0"/>
              <a:t>Descriptive Stat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2189339"/>
              </p:ext>
            </p:extLst>
          </p:nvPr>
        </p:nvGraphicFramePr>
        <p:xfrm>
          <a:off x="1905000" y="685800"/>
          <a:ext cx="5334001" cy="6075085"/>
        </p:xfrm>
        <a:graphic>
          <a:graphicData uri="http://schemas.openxmlformats.org/drawingml/2006/table">
            <a:tbl>
              <a:tblPr firstRow="1" firstCol="1" bandRow="1"/>
              <a:tblGrid>
                <a:gridCol w="1402237"/>
                <a:gridCol w="1310588"/>
                <a:gridCol w="1310588"/>
                <a:gridCol w="1310588"/>
              </a:tblGrid>
              <a:tr h="202324">
                <a:tc>
                  <a:txBody>
                    <a:bodyPr/>
                    <a:lstStyle/>
                    <a:p>
                      <a:pPr marL="0" marR="0">
                        <a:lnSpc>
                          <a:spcPct val="115000"/>
                        </a:lnSpc>
                        <a:spcBef>
                          <a:spcPts val="0"/>
                        </a:spcBef>
                        <a:spcAft>
                          <a:spcPts val="0"/>
                        </a:spcAft>
                      </a:pPr>
                      <a:r>
                        <a:rPr lang="en-US" sz="1200" i="1" dirty="0">
                          <a:solidFill>
                            <a:srgbClr val="000000"/>
                          </a:solidFill>
                          <a:effectLst/>
                          <a:latin typeface="Times New Roman"/>
                          <a:ea typeface="Times New Roman"/>
                          <a:cs typeface="Times New Roman"/>
                        </a:rPr>
                        <a:t>Panel A: Firms</a:t>
                      </a:r>
                      <a:endParaRPr lang="en-US" sz="1200" dirty="0">
                        <a:effectLst/>
                        <a:latin typeface="Calibri"/>
                        <a:ea typeface="SimSun"/>
                        <a:cs typeface="Times New Roman"/>
                      </a:endParaRPr>
                    </a:p>
                  </a:txBody>
                  <a:tcPr marL="59335" marR="593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a:ea typeface="Times New Roman"/>
                          <a:cs typeface="Calibri"/>
                        </a:rPr>
                        <a:t> </a:t>
                      </a:r>
                      <a:endParaRPr lang="en-US" sz="1200">
                        <a:effectLst/>
                        <a:latin typeface="Calibri"/>
                        <a:ea typeface="SimSun"/>
                        <a:cs typeface="Times New Roman"/>
                      </a:endParaRPr>
                    </a:p>
                  </a:txBody>
                  <a:tcPr marL="59335" marR="593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a:ea typeface="Times New Roman"/>
                          <a:cs typeface="Calibri"/>
                        </a:rPr>
                        <a:t> </a:t>
                      </a:r>
                      <a:endParaRPr lang="en-US" sz="1200">
                        <a:effectLst/>
                        <a:latin typeface="Calibri"/>
                        <a:ea typeface="SimSun"/>
                        <a:cs typeface="Times New Roman"/>
                      </a:endParaRPr>
                    </a:p>
                  </a:txBody>
                  <a:tcPr marL="59335" marR="593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a:ea typeface="Times New Roman"/>
                          <a:cs typeface="Calibri"/>
                        </a:rPr>
                        <a:t> </a:t>
                      </a:r>
                      <a:endParaRPr lang="en-US" sz="1200">
                        <a:effectLst/>
                        <a:latin typeface="Calibri"/>
                        <a:ea typeface="SimSun"/>
                        <a:cs typeface="Times New Roman"/>
                      </a:endParaRPr>
                    </a:p>
                  </a:txBody>
                  <a:tcPr marL="59335" marR="593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973">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year</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Private Enterprises</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State-owned Enterprises (SOEs)</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Percentage of SOEs</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1990</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86%</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86%</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1992</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30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75%</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1993</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30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105</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78%</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53</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167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76%</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1995</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181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75%</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1996</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effectLst/>
                          <a:latin typeface="Times New Roman"/>
                          <a:ea typeface="Times New Roman"/>
                          <a:cs typeface="Times New Roman"/>
                        </a:rPr>
                        <a:t>106</a:t>
                      </a:r>
                      <a:endParaRPr lang="en-US" sz="1200" dirty="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304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74%</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141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440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76%</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1998</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155</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517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1999</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169</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579</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667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216</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727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2002</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228</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2003</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247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817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321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830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72%</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2005</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342</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822</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71%</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2006</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413</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832</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67%</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496</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859</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63%</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2008</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536</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871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62%</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2009</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597</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899</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60%</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2010</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773</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934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55%</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2011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901</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934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51%</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2012</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954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944</a:t>
                      </a:r>
                      <a:endParaRPr lang="en-US" sz="1200">
                        <a:effectLst/>
                        <a:latin typeface="Calibri"/>
                        <a:ea typeface="SimSun"/>
                        <a:cs typeface="Times New Roman"/>
                      </a:endParaRPr>
                    </a:p>
                  </a:txBody>
                  <a:tcPr marL="59335" marR="593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50%</a:t>
                      </a:r>
                      <a:endParaRPr lang="en-US" sz="1200">
                        <a:effectLst/>
                        <a:latin typeface="Calibri"/>
                        <a:ea typeface="SimSun"/>
                        <a:cs typeface="Times New Roman"/>
                      </a:endParaRPr>
                    </a:p>
                  </a:txBody>
                  <a:tcPr marL="59335" marR="59335" marT="0" marB="0" anchor="ctr">
                    <a:lnL>
                      <a:noFill/>
                    </a:lnL>
                    <a:lnR>
                      <a:noFill/>
                    </a:lnR>
                    <a:lnT>
                      <a:noFill/>
                    </a:lnT>
                    <a:lnB>
                      <a:noFill/>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2013</a:t>
                      </a:r>
                      <a:endParaRPr lang="en-US" sz="1200">
                        <a:effectLst/>
                        <a:latin typeface="Calibri"/>
                        <a:ea typeface="SimSun"/>
                        <a:cs typeface="Times New Roman"/>
                      </a:endParaRPr>
                    </a:p>
                  </a:txBody>
                  <a:tcPr marL="59335" marR="593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978</a:t>
                      </a:r>
                      <a:endParaRPr lang="en-US" sz="1200">
                        <a:effectLst/>
                        <a:latin typeface="Calibri"/>
                        <a:ea typeface="SimSun"/>
                        <a:cs typeface="Times New Roman"/>
                      </a:endParaRPr>
                    </a:p>
                  </a:txBody>
                  <a:tcPr marL="59335" marR="593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942</a:t>
                      </a:r>
                      <a:endParaRPr lang="en-US" sz="1200">
                        <a:effectLst/>
                        <a:latin typeface="Calibri"/>
                        <a:ea typeface="SimSun"/>
                        <a:cs typeface="Times New Roman"/>
                      </a:endParaRPr>
                    </a:p>
                  </a:txBody>
                  <a:tcPr marL="59335" marR="593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49%</a:t>
                      </a:r>
                      <a:endParaRPr lang="en-US" sz="1200">
                        <a:effectLst/>
                        <a:latin typeface="Calibri"/>
                        <a:ea typeface="SimSun"/>
                        <a:cs typeface="Times New Roman"/>
                      </a:endParaRPr>
                    </a:p>
                  </a:txBody>
                  <a:tcPr marL="59335" marR="59335" marT="0" marB="0" anchor="ctr">
                    <a:lnL>
                      <a:noFill/>
                    </a:lnL>
                    <a:lnR>
                      <a:noFill/>
                    </a:lnR>
                    <a:lnT>
                      <a:noFill/>
                    </a:lnT>
                    <a:lnB w="12700" cap="flat" cmpd="sng" algn="ctr">
                      <a:solidFill>
                        <a:srgbClr val="000000"/>
                      </a:solidFill>
                      <a:prstDash val="solid"/>
                      <a:round/>
                      <a:headEnd type="none" w="med" len="med"/>
                      <a:tailEnd type="none" w="med" len="med"/>
                    </a:lnB>
                  </a:tcPr>
                </a:tc>
              </a:tr>
              <a:tr h="202324">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Average</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330</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Times New Roman"/>
                          <a:ea typeface="Times New Roman"/>
                          <a:cs typeface="Times New Roman"/>
                        </a:rPr>
                        <a:t>591</a:t>
                      </a:r>
                      <a:endParaRPr lang="en-US" sz="120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Times New Roman"/>
                          <a:ea typeface="Times New Roman"/>
                          <a:cs typeface="Times New Roman"/>
                        </a:rPr>
                        <a:t>64%</a:t>
                      </a:r>
                      <a:endParaRPr lang="en-US" sz="1200" dirty="0">
                        <a:effectLst/>
                        <a:latin typeface="Calibri"/>
                        <a:ea typeface="SimSun"/>
                        <a:cs typeface="Times New Roman"/>
                      </a:endParaRPr>
                    </a:p>
                  </a:txBody>
                  <a:tcPr marL="59335" marR="593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2975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61270665"/>
              </p:ext>
            </p:extLst>
          </p:nvPr>
        </p:nvGraphicFramePr>
        <p:xfrm>
          <a:off x="533400" y="1219200"/>
          <a:ext cx="7924798" cy="3809997"/>
        </p:xfrm>
        <a:graphic>
          <a:graphicData uri="http://schemas.openxmlformats.org/drawingml/2006/table">
            <a:tbl>
              <a:tblPr/>
              <a:tblGrid>
                <a:gridCol w="2245360"/>
                <a:gridCol w="946573"/>
                <a:gridCol w="946573"/>
                <a:gridCol w="946573"/>
                <a:gridCol w="946573"/>
                <a:gridCol w="946573"/>
                <a:gridCol w="946573"/>
              </a:tblGrid>
              <a:tr h="360405">
                <a:tc gridSpan="7">
                  <a:txBody>
                    <a:bodyPr/>
                    <a:lstStyle/>
                    <a:p>
                      <a:pPr algn="l" fontAlgn="ctr"/>
                      <a:r>
                        <a:rPr lang="en-US" sz="1400" b="0" i="1" u="none" strike="noStrike">
                          <a:solidFill>
                            <a:srgbClr val="000000"/>
                          </a:solidFill>
                          <a:effectLst/>
                          <a:latin typeface="Times New Roman"/>
                        </a:rPr>
                        <a:t>Panel B: Firm characteristics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405">
                <a:tc>
                  <a:txBody>
                    <a:bodyPr/>
                    <a:lstStyle/>
                    <a:p>
                      <a:pPr algn="l" fontAlgn="ctr"/>
                      <a:r>
                        <a:rPr lang="en-US" sz="1400" b="0" i="1" u="none" strike="noStrike">
                          <a:solidFill>
                            <a:srgbClr val="000000"/>
                          </a:solidFill>
                          <a:effectLst/>
                          <a:latin typeface="Times New Roman"/>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Mean</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Std. Dev.</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Min</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Median</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Max</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Obs.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43">
                <a:tc>
                  <a:txBody>
                    <a:bodyPr/>
                    <a:lstStyle/>
                    <a:p>
                      <a:pPr algn="l" fontAlgn="ctr"/>
                      <a:r>
                        <a:rPr lang="en-US" sz="1400" b="0" i="0" u="none" strike="noStrike">
                          <a:solidFill>
                            <a:srgbClr val="000000"/>
                          </a:solidFill>
                          <a:effectLst/>
                          <a:latin typeface="Times New Roman"/>
                        </a:rPr>
                        <a:t>R&amp;D stock/assets</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0.016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0.029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0.175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12863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43243">
                <a:tc>
                  <a:txBody>
                    <a:bodyPr/>
                    <a:lstStyle/>
                    <a:p>
                      <a:pPr algn="l" fontAlgn="ctr"/>
                      <a:r>
                        <a:rPr lang="en-US" sz="1400" b="0" i="0" u="none" strike="noStrike">
                          <a:solidFill>
                            <a:srgbClr val="000000"/>
                          </a:solidFill>
                          <a:effectLst/>
                          <a:latin typeface="Times New Roman"/>
                        </a:rPr>
                        <a:t>Patent stock/assets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0.061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0.169</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1.391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22112</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SOE</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0.641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0.48</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22115</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Log(asset)</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21.38</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1.326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12.314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21.219</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30.571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22112</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Intangible</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0.042</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0.065</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-0.033</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0.024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0.895</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21963</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Log(age)</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2.276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0.612</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2.398</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3.466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21875</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Leverage</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0.494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0.293</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0.039</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0.476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2.992</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22111</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ROA</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0.035</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0.078</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-0.458</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0.036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0.318</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19053</a:t>
                      </a:r>
                    </a:p>
                  </a:txBody>
                  <a:tcPr marL="9525" marR="9525" marT="9525" marB="0" anchor="ctr">
                    <a:lnL>
                      <a:noFill/>
                    </a:lnL>
                    <a:lnR>
                      <a:noFill/>
                    </a:lnR>
                    <a:lnT>
                      <a:noFill/>
                    </a:lnT>
                    <a:lnB>
                      <a:noFill/>
                    </a:lnB>
                  </a:tcPr>
                </a:tc>
              </a:tr>
              <a:tr h="343243">
                <a:tc>
                  <a:txBody>
                    <a:bodyPr/>
                    <a:lstStyle/>
                    <a:p>
                      <a:pPr algn="l" fontAlgn="ctr"/>
                      <a:r>
                        <a:rPr lang="en-US" sz="1400" b="0" i="0" u="none" strike="noStrike">
                          <a:solidFill>
                            <a:srgbClr val="000000"/>
                          </a:solidFill>
                          <a:effectLst/>
                          <a:latin typeface="Times New Roman"/>
                        </a:rPr>
                        <a:t>Tobin’s q</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2.669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2.172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0.654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2.056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19.352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21402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5419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56855" y="5334000"/>
            <a:ext cx="7290970" cy="646331"/>
          </a:xfrm>
          <a:prstGeom prst="rect">
            <a:avLst/>
          </a:prstGeom>
          <a:noFill/>
        </p:spPr>
        <p:txBody>
          <a:bodyPr wrap="none" rtlCol="0">
            <a:spAutoFit/>
          </a:bodyPr>
          <a:lstStyle/>
          <a:p>
            <a:r>
              <a:rPr lang="en-US" dirty="0" smtClean="0">
                <a:solidFill>
                  <a:srgbClr val="0033CC"/>
                </a:solidFill>
                <a:sym typeface="Wingdings" panose="05000000000000000000" pitchFamily="2" charset="2"/>
              </a:rPr>
              <a:t> </a:t>
            </a:r>
            <a:r>
              <a:rPr lang="en-US" dirty="0" smtClean="0">
                <a:solidFill>
                  <a:srgbClr val="0033CC"/>
                </a:solidFill>
              </a:rPr>
              <a:t>Private firms and SOEs are very different: Private firms are smaller, more</a:t>
            </a:r>
          </a:p>
          <a:p>
            <a:r>
              <a:rPr lang="en-US" dirty="0" smtClean="0">
                <a:solidFill>
                  <a:srgbClr val="0033CC"/>
                </a:solidFill>
              </a:rPr>
              <a:t>Innovative, more profitable and have higher Tobin’s Q</a:t>
            </a:r>
            <a:endParaRPr lang="en-US" dirty="0">
              <a:solidFill>
                <a:srgbClr val="0033CC"/>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001351123"/>
              </p:ext>
            </p:extLst>
          </p:nvPr>
        </p:nvGraphicFramePr>
        <p:xfrm>
          <a:off x="1156855" y="1295400"/>
          <a:ext cx="6172201" cy="3581400"/>
        </p:xfrm>
        <a:graphic>
          <a:graphicData uri="http://schemas.openxmlformats.org/drawingml/2006/table">
            <a:tbl>
              <a:tblPr/>
              <a:tblGrid>
                <a:gridCol w="2725387"/>
                <a:gridCol w="1148938"/>
                <a:gridCol w="1148938"/>
                <a:gridCol w="1148938"/>
              </a:tblGrid>
              <a:tr h="354594">
                <a:tc gridSpan="4">
                  <a:txBody>
                    <a:bodyPr/>
                    <a:lstStyle/>
                    <a:p>
                      <a:pPr algn="l" fontAlgn="ctr"/>
                      <a:r>
                        <a:rPr lang="en-US" sz="1600" b="0" i="1" u="none" strike="noStrike" dirty="0">
                          <a:solidFill>
                            <a:srgbClr val="000000"/>
                          </a:solidFill>
                          <a:effectLst/>
                          <a:latin typeface="Times New Roman"/>
                        </a:rPr>
                        <a:t>Panel C: Private firms vs. SOEs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72324">
                <a:tc>
                  <a:txBody>
                    <a:bodyPr/>
                    <a:lstStyle/>
                    <a:p>
                      <a:pPr algn="l" fontAlgn="ctr"/>
                      <a:r>
                        <a:rPr lang="en-US" sz="1600" b="0" i="0"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Private</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SOE</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Diff.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594">
                <a:tc>
                  <a:txBody>
                    <a:bodyPr/>
                    <a:lstStyle/>
                    <a:p>
                      <a:pPr algn="l" fontAlgn="ctr"/>
                      <a:r>
                        <a:rPr lang="en-US" sz="1600" b="0" i="0" u="none" strike="noStrike">
                          <a:solidFill>
                            <a:srgbClr val="000000"/>
                          </a:solidFill>
                          <a:effectLst/>
                          <a:latin typeface="Times New Roman"/>
                        </a:rPr>
                        <a:t>R&amp;D stock/assets</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0.023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0.011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0.016***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54594">
                <a:tc>
                  <a:txBody>
                    <a:bodyPr/>
                    <a:lstStyle/>
                    <a:p>
                      <a:pPr algn="l" fontAlgn="ctr"/>
                      <a:r>
                        <a:rPr lang="en-US" sz="1600" b="0" i="0" u="none" strike="noStrike">
                          <a:solidFill>
                            <a:srgbClr val="000000"/>
                          </a:solidFill>
                          <a:effectLst/>
                          <a:latin typeface="Times New Roman"/>
                        </a:rPr>
                        <a:t>Patent stock/assets</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0.095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0.042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0.053***</a:t>
                      </a:r>
                    </a:p>
                  </a:txBody>
                  <a:tcPr marL="9525" marR="9525" marT="9525" marB="0" anchor="ctr">
                    <a:lnL>
                      <a:noFill/>
                    </a:lnL>
                    <a:lnR>
                      <a:noFill/>
                    </a:lnR>
                    <a:lnT>
                      <a:noFill/>
                    </a:lnT>
                    <a:lnB>
                      <a:noFill/>
                    </a:lnB>
                  </a:tcPr>
                </a:tc>
              </a:tr>
              <a:tr h="354594">
                <a:tc>
                  <a:txBody>
                    <a:bodyPr/>
                    <a:lstStyle/>
                    <a:p>
                      <a:pPr algn="l" fontAlgn="ctr"/>
                      <a:r>
                        <a:rPr lang="en-US" sz="1600" b="0" i="0" u="none" strike="noStrike">
                          <a:solidFill>
                            <a:srgbClr val="000000"/>
                          </a:solidFill>
                          <a:effectLst/>
                          <a:latin typeface="Times New Roman"/>
                        </a:rPr>
                        <a:t>Total asset</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2.6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0.000***</a:t>
                      </a:r>
                    </a:p>
                  </a:txBody>
                  <a:tcPr marL="9525" marR="9525" marT="9525" marB="0" anchor="ctr">
                    <a:lnL>
                      <a:noFill/>
                    </a:lnL>
                    <a:lnR>
                      <a:noFill/>
                    </a:lnR>
                    <a:lnT>
                      <a:noFill/>
                    </a:lnT>
                    <a:lnB>
                      <a:noFill/>
                    </a:lnB>
                  </a:tcPr>
                </a:tc>
              </a:tr>
              <a:tr h="354594">
                <a:tc>
                  <a:txBody>
                    <a:bodyPr/>
                    <a:lstStyle/>
                    <a:p>
                      <a:pPr algn="l" fontAlgn="ctr"/>
                      <a:r>
                        <a:rPr lang="en-US" sz="1600" b="0" i="0" u="none" strike="noStrike">
                          <a:solidFill>
                            <a:srgbClr val="000000"/>
                          </a:solidFill>
                          <a:effectLst/>
                          <a:latin typeface="Times New Roman"/>
                        </a:rPr>
                        <a:t>Intangible</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0.047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0.007***</a:t>
                      </a:r>
                    </a:p>
                  </a:txBody>
                  <a:tcPr marL="9525" marR="9525" marT="9525" marB="0" anchor="ctr">
                    <a:lnL>
                      <a:noFill/>
                    </a:lnL>
                    <a:lnR>
                      <a:noFill/>
                    </a:lnR>
                    <a:lnT>
                      <a:noFill/>
                    </a:lnT>
                    <a:lnB>
                      <a:noFill/>
                    </a:lnB>
                  </a:tcPr>
                </a:tc>
              </a:tr>
              <a:tr h="354594">
                <a:tc>
                  <a:txBody>
                    <a:bodyPr/>
                    <a:lstStyle/>
                    <a:p>
                      <a:pPr algn="l" fontAlgn="ctr"/>
                      <a:r>
                        <a:rPr lang="en-US" sz="1600" b="0" i="0" u="none" strike="noStrike">
                          <a:solidFill>
                            <a:srgbClr val="000000"/>
                          </a:solidFill>
                          <a:effectLst/>
                          <a:latin typeface="Times New Roman"/>
                        </a:rPr>
                        <a:t>Age</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10.951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9.981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0.970***</a:t>
                      </a:r>
                    </a:p>
                  </a:txBody>
                  <a:tcPr marL="9525" marR="9525" marT="9525" marB="0" anchor="ctr">
                    <a:lnL>
                      <a:noFill/>
                    </a:lnL>
                    <a:lnR>
                      <a:noFill/>
                    </a:lnR>
                    <a:lnT>
                      <a:noFill/>
                    </a:lnT>
                    <a:lnB>
                      <a:noFill/>
                    </a:lnB>
                  </a:tcPr>
                </a:tc>
              </a:tr>
              <a:tr h="354594">
                <a:tc>
                  <a:txBody>
                    <a:bodyPr/>
                    <a:lstStyle/>
                    <a:p>
                      <a:pPr algn="l" fontAlgn="ctr"/>
                      <a:r>
                        <a:rPr lang="en-US" sz="1600" b="0" i="0" u="none" strike="noStrike">
                          <a:solidFill>
                            <a:srgbClr val="000000"/>
                          </a:solidFill>
                          <a:effectLst/>
                          <a:latin typeface="Times New Roman"/>
                        </a:rPr>
                        <a:t>Leverage</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0.487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0.498</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-0.011***</a:t>
                      </a:r>
                    </a:p>
                  </a:txBody>
                  <a:tcPr marL="9525" marR="9525" marT="9525" marB="0" anchor="ctr">
                    <a:lnL>
                      <a:noFill/>
                    </a:lnL>
                    <a:lnR>
                      <a:noFill/>
                    </a:lnR>
                    <a:lnT>
                      <a:noFill/>
                    </a:lnT>
                    <a:lnB>
                      <a:noFill/>
                    </a:lnB>
                  </a:tcPr>
                </a:tc>
              </a:tr>
              <a:tr h="354594">
                <a:tc>
                  <a:txBody>
                    <a:bodyPr/>
                    <a:lstStyle/>
                    <a:p>
                      <a:pPr algn="l" fontAlgn="ctr"/>
                      <a:r>
                        <a:rPr lang="en-US" sz="1600" b="0" i="0" u="none" strike="noStrike">
                          <a:solidFill>
                            <a:srgbClr val="000000"/>
                          </a:solidFill>
                          <a:effectLst/>
                          <a:latin typeface="Times New Roman"/>
                        </a:rPr>
                        <a:t>ROA</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0.041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0.037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0.004***</a:t>
                      </a:r>
                    </a:p>
                  </a:txBody>
                  <a:tcPr marL="9525" marR="9525" marT="9525" marB="0" anchor="ctr">
                    <a:lnL>
                      <a:noFill/>
                    </a:lnL>
                    <a:lnR>
                      <a:noFill/>
                    </a:lnR>
                    <a:lnT>
                      <a:noFill/>
                    </a:lnT>
                    <a:lnB>
                      <a:noFill/>
                    </a:lnB>
                  </a:tcPr>
                </a:tc>
              </a:tr>
              <a:tr h="372324">
                <a:tc>
                  <a:txBody>
                    <a:bodyPr/>
                    <a:lstStyle/>
                    <a:p>
                      <a:pPr algn="l" fontAlgn="ctr"/>
                      <a:r>
                        <a:rPr lang="en-US" sz="1600" b="0" i="0" u="none" strike="noStrike">
                          <a:solidFill>
                            <a:srgbClr val="000000"/>
                          </a:solidFill>
                          <a:effectLst/>
                          <a:latin typeface="Times New Roman"/>
                        </a:rPr>
                        <a:t>Tobin’s q</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3.092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2.423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Times New Roman"/>
                        </a:rPr>
                        <a:t>0.669***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1365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400"/>
            <a:ext cx="8763000" cy="889000"/>
          </a:xfrm>
        </p:spPr>
        <p:txBody>
          <a:bodyPr>
            <a:normAutofit fontScale="90000"/>
          </a:bodyPr>
          <a:lstStyle/>
          <a:p>
            <a:r>
              <a:rPr lang="en-US" dirty="0" smtClean="0"/>
              <a:t>1. Which Firms Innovate More? SEOs or Private?</a:t>
            </a:r>
            <a:endParaRPr lang="en-US" dirty="0"/>
          </a:p>
        </p:txBody>
      </p:sp>
      <p:graphicFrame>
        <p:nvGraphicFramePr>
          <p:cNvPr id="5" name="图表 1"/>
          <p:cNvGraphicFramePr/>
          <p:nvPr>
            <p:extLst>
              <p:ext uri="{D42A27DB-BD31-4B8C-83A1-F6EECF244321}">
                <p14:modId xmlns:p14="http://schemas.microsoft.com/office/powerpoint/2010/main" val="3572438671"/>
              </p:ext>
            </p:extLst>
          </p:nvPr>
        </p:nvGraphicFramePr>
        <p:xfrm>
          <a:off x="1219200" y="1447800"/>
          <a:ext cx="65532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6108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91" y="1295400"/>
            <a:ext cx="8592127"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228600" y="266700"/>
            <a:ext cx="8915400" cy="706438"/>
          </a:xfrm>
        </p:spPr>
        <p:txBody>
          <a:bodyPr>
            <a:normAutofit/>
          </a:bodyPr>
          <a:lstStyle/>
          <a:p>
            <a:r>
              <a:rPr lang="en-US" dirty="0" smtClean="0"/>
              <a:t>Patent Filing Since 1883</a:t>
            </a:r>
            <a:endParaRPr lang="en-US" dirty="0"/>
          </a:p>
        </p:txBody>
      </p:sp>
      <p:sp>
        <p:nvSpPr>
          <p:cNvPr id="5" name="TextBox 4"/>
          <p:cNvSpPr txBox="1"/>
          <p:nvPr/>
        </p:nvSpPr>
        <p:spPr>
          <a:xfrm>
            <a:off x="127995" y="6170013"/>
            <a:ext cx="6022418" cy="276999"/>
          </a:xfrm>
          <a:prstGeom prst="rect">
            <a:avLst/>
          </a:prstGeom>
          <a:noFill/>
        </p:spPr>
        <p:txBody>
          <a:bodyPr wrap="none" rtlCol="0">
            <a:spAutoFit/>
          </a:bodyPr>
          <a:lstStyle/>
          <a:p>
            <a:r>
              <a:rPr lang="en-US" sz="1200" dirty="0" smtClean="0"/>
              <a:t>Source: </a:t>
            </a:r>
            <a:r>
              <a:rPr lang="en-US" sz="1200" i="1" dirty="0" smtClean="0"/>
              <a:t>World Intellectual Property Indicators</a:t>
            </a:r>
            <a:r>
              <a:rPr lang="en-US" sz="1200" dirty="0" smtClean="0"/>
              <a:t>, World Intellectual Property Organization, 2014 </a:t>
            </a:r>
            <a:endParaRPr lang="en-US" sz="1200" dirty="0"/>
          </a:p>
        </p:txBody>
      </p:sp>
    </p:spTree>
    <p:extLst>
      <p:ext uri="{BB962C8B-B14F-4D97-AF65-F5344CB8AC3E}">
        <p14:creationId xmlns:p14="http://schemas.microsoft.com/office/powerpoint/2010/main" val="2026130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5620434"/>
            <a:ext cx="8056244" cy="646331"/>
          </a:xfrm>
          <a:prstGeom prst="rect">
            <a:avLst/>
          </a:prstGeom>
          <a:noFill/>
        </p:spPr>
        <p:txBody>
          <a:bodyPr wrap="none" rtlCol="0">
            <a:spAutoFit/>
          </a:bodyPr>
          <a:lstStyle/>
          <a:p>
            <a:pPr marL="285750" indent="-285750">
              <a:buFont typeface="Wingdings" pitchFamily="2" charset="2"/>
              <a:buChar char="è"/>
            </a:pPr>
            <a:r>
              <a:rPr lang="en-US" dirty="0" smtClean="0">
                <a:solidFill>
                  <a:srgbClr val="0033CC"/>
                </a:solidFill>
                <a:sym typeface="Wingdings" panose="05000000000000000000" pitchFamily="2" charset="2"/>
              </a:rPr>
              <a:t>Since around 2006, private firms have invested more in R&amp;D and innovated more</a:t>
            </a:r>
          </a:p>
          <a:p>
            <a:r>
              <a:rPr lang="en-US" dirty="0">
                <a:solidFill>
                  <a:srgbClr val="0033CC"/>
                </a:solidFill>
                <a:sym typeface="Wingdings" panose="05000000000000000000" pitchFamily="2" charset="2"/>
              </a:rPr>
              <a:t>t</a:t>
            </a:r>
            <a:r>
              <a:rPr lang="en-US" dirty="0" smtClean="0">
                <a:solidFill>
                  <a:srgbClr val="0033CC"/>
                </a:solidFill>
                <a:sym typeface="Wingdings" panose="05000000000000000000" pitchFamily="2" charset="2"/>
              </a:rPr>
              <a:t>han SOEs</a:t>
            </a:r>
          </a:p>
        </p:txBody>
      </p:sp>
      <p:graphicFrame>
        <p:nvGraphicFramePr>
          <p:cNvPr id="6" name="图表 4"/>
          <p:cNvGraphicFramePr/>
          <p:nvPr>
            <p:extLst>
              <p:ext uri="{D42A27DB-BD31-4B8C-83A1-F6EECF244321}">
                <p14:modId xmlns:p14="http://schemas.microsoft.com/office/powerpoint/2010/main" val="1532420634"/>
              </p:ext>
            </p:extLst>
          </p:nvPr>
        </p:nvGraphicFramePr>
        <p:xfrm>
          <a:off x="1143000" y="1219200"/>
          <a:ext cx="68580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0854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686800" cy="889000"/>
          </a:xfrm>
        </p:spPr>
        <p:txBody>
          <a:bodyPr>
            <a:normAutofit fontScale="90000"/>
          </a:bodyPr>
          <a:lstStyle/>
          <a:p>
            <a:r>
              <a:rPr lang="en-US" dirty="0" smtClean="0"/>
              <a:t>2. How Does IPR Protection Affect Innovation?</a:t>
            </a:r>
            <a:endParaRPr lang="en-US" dirty="0"/>
          </a:p>
        </p:txBody>
      </p:sp>
      <p:sp>
        <p:nvSpPr>
          <p:cNvPr id="5" name="TextBox 4"/>
          <p:cNvSpPr txBox="1"/>
          <p:nvPr/>
        </p:nvSpPr>
        <p:spPr>
          <a:xfrm>
            <a:off x="152399" y="933757"/>
            <a:ext cx="3728393" cy="400110"/>
          </a:xfrm>
          <a:prstGeom prst="rect">
            <a:avLst/>
          </a:prstGeom>
          <a:noFill/>
        </p:spPr>
        <p:txBody>
          <a:bodyPr wrap="none" rtlCol="0">
            <a:spAutoFit/>
          </a:bodyPr>
          <a:lstStyle/>
          <a:p>
            <a:r>
              <a:rPr lang="en-US" sz="2000" dirty="0">
                <a:solidFill>
                  <a:srgbClr val="FF0000"/>
                </a:solidFill>
              </a:rPr>
              <a:t>R</a:t>
            </a:r>
            <a:r>
              <a:rPr lang="en-US" sz="2000" dirty="0" smtClean="0">
                <a:solidFill>
                  <a:srgbClr val="FF0000"/>
                </a:solidFill>
              </a:rPr>
              <a:t>esults on R&amp;D (Table 4 in paper):</a:t>
            </a:r>
            <a:endParaRPr lang="en-US" sz="20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72702311"/>
              </p:ext>
            </p:extLst>
          </p:nvPr>
        </p:nvGraphicFramePr>
        <p:xfrm>
          <a:off x="1905000" y="1303020"/>
          <a:ext cx="5486398" cy="5554980"/>
        </p:xfrm>
        <a:graphic>
          <a:graphicData uri="http://schemas.openxmlformats.org/drawingml/2006/table">
            <a:tbl>
              <a:tblPr/>
              <a:tblGrid>
                <a:gridCol w="1099052"/>
                <a:gridCol w="1090190"/>
                <a:gridCol w="1099052"/>
                <a:gridCol w="1099052"/>
                <a:gridCol w="1099052"/>
              </a:tblGrid>
              <a:tr h="249889">
                <a:tc gridSpan="2">
                  <a:txBody>
                    <a:bodyPr/>
                    <a:lstStyle/>
                    <a:p>
                      <a:pPr algn="l" fontAlgn="ctr"/>
                      <a:r>
                        <a:rPr lang="en-US" sz="1600" b="0" i="1" u="none" strike="noStrike" dirty="0">
                          <a:solidFill>
                            <a:srgbClr val="000000"/>
                          </a:solidFill>
                          <a:effectLst/>
                          <a:latin typeface="Times New Roman"/>
                        </a:rPr>
                        <a:t>Panel A: Sorting by IPP1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600" b="1" i="0" u="none" strike="noStrike">
                          <a:solidFill>
                            <a:srgbClr val="000000"/>
                          </a:solidFill>
                          <a:effectLst/>
                          <a:latin typeface="Times New Roman"/>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385">
                <a:tc>
                  <a:txBody>
                    <a:bodyPr/>
                    <a:lstStyle/>
                    <a:p>
                      <a:pPr algn="ctr" fontAlgn="ctr"/>
                      <a:r>
                        <a:rPr lang="en-US" sz="1600" b="1" i="0" u="none" strike="noStrike">
                          <a:solidFill>
                            <a:srgbClr val="000000"/>
                          </a:solidFill>
                          <a:effectLst/>
                          <a:latin typeface="Times New Roman"/>
                        </a:rPr>
                        <a:t>year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Low-IPP1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Times New Roman"/>
                        </a:rPr>
                        <a:t>High-IPP1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Diff.(High-Low)</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t-stat.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9889">
                <a:tc>
                  <a:txBody>
                    <a:bodyPr/>
                    <a:lstStyle/>
                    <a:p>
                      <a:pPr algn="ctr" fontAlgn="ctr"/>
                      <a:r>
                        <a:rPr lang="en-US" sz="1600" b="0" i="0" u="none" strike="noStrike">
                          <a:solidFill>
                            <a:srgbClr val="000000"/>
                          </a:solidFill>
                          <a:effectLst/>
                          <a:latin typeface="Times New Roman"/>
                        </a:rPr>
                        <a:t>2006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0.0003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1.02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49889">
                <a:tc>
                  <a:txBody>
                    <a:bodyPr/>
                    <a:lstStyle/>
                    <a:p>
                      <a:pPr algn="ctr" fontAlgn="ctr"/>
                      <a:r>
                        <a:rPr lang="en-US" sz="1600" b="0" i="0" u="none" strike="noStrike">
                          <a:solidFill>
                            <a:srgbClr val="000000"/>
                          </a:solidFill>
                          <a:effectLst/>
                          <a:latin typeface="Times New Roman"/>
                        </a:rPr>
                        <a:t>2007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1.58</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2008</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0.008</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3.11***</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2009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3.67***</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3.67***</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0.022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3.78***</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0.024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3.75***</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0.031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0.037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0.006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3.42***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49889">
                <a:tc gridSpan="2">
                  <a:txBody>
                    <a:bodyPr/>
                    <a:lstStyle/>
                    <a:p>
                      <a:pPr algn="l" fontAlgn="ctr"/>
                      <a:r>
                        <a:rPr lang="en-US" sz="1600" b="0" i="1" u="none" strike="noStrike">
                          <a:solidFill>
                            <a:srgbClr val="000000"/>
                          </a:solidFill>
                          <a:effectLst/>
                          <a:latin typeface="Times New Roman"/>
                        </a:rPr>
                        <a:t>Panel B: Sorting by IPP2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endParaRPr lang="en-US" sz="1600" b="1"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1"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1"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385">
                <a:tc>
                  <a:txBody>
                    <a:bodyPr/>
                    <a:lstStyle/>
                    <a:p>
                      <a:pPr algn="ctr" fontAlgn="ctr"/>
                      <a:r>
                        <a:rPr lang="en-US" sz="1600" b="1" i="0" u="none" strike="noStrike">
                          <a:solidFill>
                            <a:srgbClr val="000000"/>
                          </a:solidFill>
                          <a:effectLst/>
                          <a:latin typeface="Times New Roman"/>
                        </a:rPr>
                        <a:t>year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Low-IPP1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High-IPP1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Diff.(High-Low)</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Times New Roman"/>
                        </a:rPr>
                        <a:t>t-stat.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9889">
                <a:tc>
                  <a:txBody>
                    <a:bodyPr/>
                    <a:lstStyle/>
                    <a:p>
                      <a:pPr algn="ctr" fontAlgn="ctr"/>
                      <a:r>
                        <a:rPr lang="en-US" sz="1600" b="0" i="0" u="none" strike="noStrike">
                          <a:solidFill>
                            <a:srgbClr val="000000"/>
                          </a:solidFill>
                          <a:effectLst/>
                          <a:latin typeface="Times New Roman"/>
                        </a:rPr>
                        <a:t>2006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0.001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b="0" i="0" u="none" strike="noStrike">
                          <a:solidFill>
                            <a:srgbClr val="000000"/>
                          </a:solidFill>
                          <a:effectLst/>
                          <a:latin typeface="Times New Roman"/>
                        </a:rPr>
                        <a:t>1.87*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49889">
                <a:tc>
                  <a:txBody>
                    <a:bodyPr/>
                    <a:lstStyle/>
                    <a:p>
                      <a:pPr algn="ctr" fontAlgn="ctr"/>
                      <a:r>
                        <a:rPr lang="en-US" sz="1600" b="0" i="0" u="none" strike="noStrike">
                          <a:solidFill>
                            <a:srgbClr val="000000"/>
                          </a:solidFill>
                          <a:effectLst/>
                          <a:latin typeface="Times New Roman"/>
                        </a:rPr>
                        <a:t>2007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2.23**</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2008</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0.008</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3.52***</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2009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4.40***</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3.90***</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0.021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0.007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4.38***</a:t>
                      </a:r>
                    </a:p>
                  </a:txBody>
                  <a:tcPr marL="9525" marR="9525" marT="9525" marB="0" anchor="ctr">
                    <a:lnL>
                      <a:noFill/>
                    </a:lnL>
                    <a:lnR>
                      <a:noFill/>
                    </a:lnR>
                    <a:lnT>
                      <a:noFill/>
                    </a:lnT>
                    <a:lnB>
                      <a:noFill/>
                    </a:lnB>
                  </a:tcPr>
                </a:tc>
              </a:tr>
              <a:tr h="249889">
                <a:tc>
                  <a:txBody>
                    <a:bodyPr/>
                    <a:lstStyle/>
                    <a:p>
                      <a:pPr algn="ctr" fontAlgn="ctr"/>
                      <a:r>
                        <a:rPr lang="en-US" sz="1600" b="0" i="0" u="none" strike="noStrike">
                          <a:solidFill>
                            <a:srgbClr val="000000"/>
                          </a:solidFill>
                          <a:effectLst/>
                          <a:latin typeface="Times New Roman"/>
                        </a:rPr>
                        <a:t>2012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0.01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Times New Roman"/>
                        </a:rPr>
                        <a:t>5.16***</a:t>
                      </a:r>
                    </a:p>
                  </a:txBody>
                  <a:tcPr marL="9525" marR="9525" marT="9525" marB="0" anchor="ctr">
                    <a:lnL>
                      <a:noFill/>
                    </a:lnL>
                    <a:lnR>
                      <a:noFill/>
                    </a:lnR>
                    <a:lnT>
                      <a:noFill/>
                    </a:lnT>
                    <a:lnB>
                      <a:noFill/>
                    </a:lnB>
                  </a:tcPr>
                </a:tc>
              </a:tr>
              <a:tr h="249889">
                <a:tc>
                  <a:txBody>
                    <a:bodyPr/>
                    <a:lstStyle/>
                    <a:p>
                      <a:pPr algn="ctr" fontAlgn="ctr"/>
                      <a:r>
                        <a:rPr lang="en-US" sz="1600" b="0" i="0" u="none" strike="noStrike" dirty="0">
                          <a:solidFill>
                            <a:srgbClr val="000000"/>
                          </a:solidFill>
                          <a:effectLst/>
                          <a:latin typeface="Times New Roman"/>
                        </a:rPr>
                        <a:t>2013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Times New Roman"/>
                        </a:rPr>
                        <a:t>0.026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0.037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0.011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Times New Roman"/>
                        </a:rPr>
                        <a:t>5.03***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0162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extBox 4"/>
          <p:cNvSpPr txBox="1"/>
          <p:nvPr/>
        </p:nvSpPr>
        <p:spPr>
          <a:xfrm>
            <a:off x="533398" y="926904"/>
            <a:ext cx="4679486" cy="400110"/>
          </a:xfrm>
          <a:prstGeom prst="rect">
            <a:avLst/>
          </a:prstGeom>
          <a:noFill/>
        </p:spPr>
        <p:txBody>
          <a:bodyPr wrap="none" rtlCol="0">
            <a:spAutoFit/>
          </a:bodyPr>
          <a:lstStyle/>
          <a:p>
            <a:r>
              <a:rPr lang="en-US" sz="2000" dirty="0" smtClean="0">
                <a:solidFill>
                  <a:srgbClr val="FF0000"/>
                </a:solidFill>
              </a:rPr>
              <a:t>Results on patents – IPP1 (Table 5 in paper)</a:t>
            </a:r>
            <a:endParaRPr lang="en-US" sz="200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89352022"/>
              </p:ext>
            </p:extLst>
          </p:nvPr>
        </p:nvGraphicFramePr>
        <p:xfrm>
          <a:off x="1752600" y="1447800"/>
          <a:ext cx="5638801" cy="5093376"/>
        </p:xfrm>
        <a:graphic>
          <a:graphicData uri="http://schemas.openxmlformats.org/drawingml/2006/table">
            <a:tbl>
              <a:tblPr firstRow="1" firstCol="1" bandRow="1"/>
              <a:tblGrid>
                <a:gridCol w="1065871"/>
                <a:gridCol w="1065871"/>
                <a:gridCol w="1065871"/>
                <a:gridCol w="1375317"/>
                <a:gridCol w="1065871"/>
              </a:tblGrid>
              <a:tr h="234489">
                <a:tc gridSpan="2">
                  <a:txBody>
                    <a:bodyPr/>
                    <a:lstStyle/>
                    <a:p>
                      <a:pPr marL="0" marR="0">
                        <a:lnSpc>
                          <a:spcPct val="115000"/>
                        </a:lnSpc>
                        <a:spcBef>
                          <a:spcPts val="0"/>
                        </a:spcBef>
                        <a:spcAft>
                          <a:spcPts val="0"/>
                        </a:spcAft>
                      </a:pPr>
                      <a:r>
                        <a:rPr lang="en-US" sz="1400" i="1">
                          <a:effectLst/>
                          <a:latin typeface="Times New Roman"/>
                          <a:ea typeface="Times New Roman"/>
                          <a:cs typeface="Times New Roman"/>
                        </a:rPr>
                        <a:t>Panel A: Sorting by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60">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Year</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Low-IPP1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High-IPP1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Diff.(High-Low)</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t-stat.</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1996</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0.007</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-0.007</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-1.02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1997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-0.87</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1998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-0.9</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1999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-0.06</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0.56</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-0.38</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0.5</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0.038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1.33</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0.038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1.19</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0.064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1.76*</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0.074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2.79***</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0.056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0.086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3.07**</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0.066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4.05***</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0.073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0.037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3.64***</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0.079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0.123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4.41***</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0.143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0.053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4.99***</a:t>
                      </a:r>
                      <a:endParaRPr lang="en-US" sz="1400">
                        <a:effectLst/>
                        <a:latin typeface="Calibri"/>
                        <a:ea typeface="SimSun"/>
                        <a:cs typeface="Times New Roman"/>
                      </a:endParaRPr>
                    </a:p>
                  </a:txBody>
                  <a:tcPr marL="68580" marR="68580" marT="0" marB="0" anchor="ctr">
                    <a:lnL>
                      <a:noFill/>
                    </a:lnL>
                    <a:lnR>
                      <a:noFill/>
                    </a:lnR>
                    <a:lnT>
                      <a:noFill/>
                    </a:lnT>
                    <a:lnB>
                      <a:noFill/>
                    </a:lnB>
                  </a:tcPr>
                </a:tc>
              </a:tr>
              <a:tr h="234489">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2013</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0.097</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0.152</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0.055</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Times New Roman"/>
                          <a:cs typeface="Times New Roman"/>
                        </a:rPr>
                        <a:t>4.99***</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6052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381000"/>
            <a:ext cx="4679486" cy="400110"/>
          </a:xfrm>
          <a:prstGeom prst="rect">
            <a:avLst/>
          </a:prstGeom>
          <a:noFill/>
        </p:spPr>
        <p:txBody>
          <a:bodyPr wrap="none" rtlCol="0">
            <a:spAutoFit/>
          </a:bodyPr>
          <a:lstStyle/>
          <a:p>
            <a:r>
              <a:rPr lang="en-US" sz="2000" dirty="0" smtClean="0">
                <a:solidFill>
                  <a:srgbClr val="FF0000"/>
                </a:solidFill>
              </a:rPr>
              <a:t>Results on patents – IPP2 (Table 6 in paper)</a:t>
            </a:r>
            <a:endParaRPr lang="en-US" sz="2000" dirty="0">
              <a:solidFill>
                <a:srgbClr val="FF0000"/>
              </a:solidFill>
            </a:endParaRPr>
          </a:p>
        </p:txBody>
      </p:sp>
      <p:sp>
        <p:nvSpPr>
          <p:cNvPr id="7" name="TextBox 6"/>
          <p:cNvSpPr txBox="1"/>
          <p:nvPr/>
        </p:nvSpPr>
        <p:spPr>
          <a:xfrm>
            <a:off x="457200" y="6292334"/>
            <a:ext cx="8217891" cy="369332"/>
          </a:xfrm>
          <a:prstGeom prst="rect">
            <a:avLst/>
          </a:prstGeom>
          <a:noFill/>
        </p:spPr>
        <p:txBody>
          <a:bodyPr wrap="none" rtlCol="0">
            <a:spAutoFit/>
          </a:bodyPr>
          <a:lstStyle/>
          <a:p>
            <a:r>
              <a:rPr lang="en-US" dirty="0" smtClean="0">
                <a:solidFill>
                  <a:srgbClr val="0033CC"/>
                </a:solidFill>
                <a:sym typeface="Wingdings" panose="05000000000000000000" pitchFamily="2" charset="2"/>
              </a:rPr>
              <a:t> </a:t>
            </a:r>
            <a:r>
              <a:rPr lang="en-US" dirty="0" smtClean="0">
                <a:solidFill>
                  <a:srgbClr val="0033CC"/>
                </a:solidFill>
              </a:rPr>
              <a:t>Since mid 2000, IPR protection in China is positively related to R&amp;D and patenting.</a:t>
            </a:r>
            <a:endParaRPr lang="en-US" dirty="0">
              <a:solidFill>
                <a:srgbClr val="0033CC"/>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07459290"/>
              </p:ext>
            </p:extLst>
          </p:nvPr>
        </p:nvGraphicFramePr>
        <p:xfrm>
          <a:off x="1066800" y="1295400"/>
          <a:ext cx="6496516" cy="4267205"/>
        </p:xfrm>
        <a:graphic>
          <a:graphicData uri="http://schemas.openxmlformats.org/drawingml/2006/table">
            <a:tbl>
              <a:tblPr firstRow="1" firstCol="1" bandRow="1"/>
              <a:tblGrid>
                <a:gridCol w="1228000"/>
                <a:gridCol w="1228000"/>
                <a:gridCol w="1228000"/>
                <a:gridCol w="1584516"/>
                <a:gridCol w="1228000"/>
              </a:tblGrid>
              <a:tr h="253397">
                <a:tc gridSpan="2">
                  <a:txBody>
                    <a:bodyPr/>
                    <a:lstStyle/>
                    <a:p>
                      <a:pPr marL="0" marR="0">
                        <a:lnSpc>
                          <a:spcPct val="115000"/>
                        </a:lnSpc>
                        <a:spcBef>
                          <a:spcPts val="0"/>
                        </a:spcBef>
                        <a:spcAft>
                          <a:spcPts val="0"/>
                        </a:spcAft>
                      </a:pPr>
                      <a:r>
                        <a:rPr lang="en-US" sz="1400" i="1" dirty="0">
                          <a:effectLst/>
                          <a:latin typeface="Times New Roman"/>
                          <a:ea typeface="Times New Roman"/>
                          <a:cs typeface="Times New Roman"/>
                        </a:rPr>
                        <a:t>Panel B: Sorting by IPP2</a:t>
                      </a:r>
                      <a:endParaRPr lang="en-US" sz="1400" dirty="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400" b="1" dirty="0">
                          <a:effectLst/>
                          <a:latin typeface="Times New Roman"/>
                          <a:ea typeface="Times New Roman"/>
                          <a:cs typeface="Times New Roman"/>
                        </a:rPr>
                        <a:t> </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Times New Roman"/>
                          <a:cs typeface="Times New Roman"/>
                        </a:rPr>
                        <a:t> </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Times New Roman"/>
                          <a:cs typeface="Times New Roman"/>
                        </a:rPr>
                        <a:t> </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466250">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Year</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Low-IPP2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Times New Roman"/>
                          <a:cs typeface="Times New Roman"/>
                        </a:rPr>
                        <a:t>High-IPP2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Times New Roman"/>
                          <a:cs typeface="Times New Roman"/>
                        </a:rPr>
                        <a:t>Diff.(High-Low)</a:t>
                      </a:r>
                      <a:endParaRPr lang="en-US" sz="1400" dirty="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Times New Roman"/>
                          <a:cs typeface="Times New Roman"/>
                        </a:rPr>
                        <a:t>t-stat.</a:t>
                      </a:r>
                      <a:endParaRPr lang="en-US" sz="1400" dirty="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2000</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0.53</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1.04</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1.85*</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2.88***</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3.75***</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4.06***</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4.32***</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4.66***</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2009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0.037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4.17***</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4.00***</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4.00***</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0.047</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4.43***</a:t>
                      </a:r>
                      <a:endParaRPr lang="en-US" sz="1400">
                        <a:effectLst/>
                        <a:latin typeface="Calibri"/>
                        <a:ea typeface="SimSun"/>
                        <a:cs typeface="Times New Roman"/>
                      </a:endParaRPr>
                    </a:p>
                  </a:txBody>
                  <a:tcPr marL="68580" marR="68580" marT="0" marB="0" anchor="ctr">
                    <a:lnL>
                      <a:noFill/>
                    </a:lnL>
                    <a:lnR>
                      <a:noFill/>
                    </a:lnR>
                    <a:lnT>
                      <a:noFill/>
                    </a:lnT>
                    <a:lnB>
                      <a:noFill/>
                    </a:lnB>
                  </a:tcPr>
                </a:tc>
              </a:tr>
              <a:tr h="253397">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2013</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0.026</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Times New Roman"/>
                          <a:cs typeface="Times New Roman"/>
                        </a:rPr>
                        <a:t>0.04</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Times New Roman"/>
                          <a:cs typeface="Times New Roman"/>
                        </a:rPr>
                        <a:t>0.015</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Times New Roman"/>
                          <a:cs typeface="Times New Roman"/>
                        </a:rPr>
                        <a:t>4.36***</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3428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How Does State-ownership and IPR Protection Jointly Affect Innovation?</a:t>
            </a:r>
            <a:endParaRPr lang="en-US" dirty="0"/>
          </a:p>
        </p:txBody>
      </p:sp>
      <p:sp>
        <p:nvSpPr>
          <p:cNvPr id="7" name="TextBox 6"/>
          <p:cNvSpPr txBox="1"/>
          <p:nvPr/>
        </p:nvSpPr>
        <p:spPr>
          <a:xfrm>
            <a:off x="838200" y="914400"/>
            <a:ext cx="1679883" cy="369332"/>
          </a:xfrm>
          <a:prstGeom prst="rect">
            <a:avLst/>
          </a:prstGeom>
          <a:noFill/>
        </p:spPr>
        <p:txBody>
          <a:bodyPr wrap="none" rtlCol="0">
            <a:spAutoFit/>
          </a:bodyPr>
          <a:lstStyle/>
          <a:p>
            <a:r>
              <a:rPr lang="en-US" dirty="0" smtClean="0"/>
              <a:t>Table 7 in paper</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22896103"/>
              </p:ext>
            </p:extLst>
          </p:nvPr>
        </p:nvGraphicFramePr>
        <p:xfrm>
          <a:off x="685800" y="1447800"/>
          <a:ext cx="7772403" cy="5045446"/>
        </p:xfrm>
        <a:graphic>
          <a:graphicData uri="http://schemas.openxmlformats.org/drawingml/2006/table">
            <a:tbl>
              <a:tblPr/>
              <a:tblGrid>
                <a:gridCol w="1438473"/>
                <a:gridCol w="1055655"/>
                <a:gridCol w="1055655"/>
                <a:gridCol w="1055655"/>
                <a:gridCol w="1055655"/>
                <a:gridCol w="1055655"/>
                <a:gridCol w="1055655"/>
              </a:tblGrid>
              <a:tr h="245468">
                <a:tc gridSpan="3">
                  <a:txBody>
                    <a:bodyPr/>
                    <a:lstStyle/>
                    <a:p>
                      <a:pPr algn="l" fontAlgn="ctr"/>
                      <a:r>
                        <a:rPr lang="en-US" sz="1400" b="0" i="1" u="none" strike="noStrike">
                          <a:solidFill>
                            <a:srgbClr val="000000"/>
                          </a:solidFill>
                          <a:effectLst/>
                          <a:latin typeface="Times New Roman"/>
                        </a:rPr>
                        <a:t>Panel A: Dependent var = R&amp;D stock/assets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468">
                <a:tc>
                  <a:txBody>
                    <a:bodyPr/>
                    <a:lstStyle/>
                    <a:p>
                      <a:pPr algn="l" fontAlgn="ctr"/>
                      <a:r>
                        <a:rPr lang="en-US" sz="1400" b="0" i="0"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468">
                <a:tc>
                  <a:txBody>
                    <a:bodyPr/>
                    <a:lstStyle/>
                    <a:p>
                      <a:pPr algn="l" fontAlgn="ctr"/>
                      <a:r>
                        <a:rPr lang="en-US" sz="1400" b="0" i="0" u="none" strike="noStrike">
                          <a:solidFill>
                            <a:srgbClr val="000000"/>
                          </a:solidFill>
                          <a:effectLst/>
                          <a:latin typeface="Times New Roman"/>
                        </a:rPr>
                        <a:t>SOE</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45468">
                <a:tc>
                  <a:txBody>
                    <a:bodyPr/>
                    <a:lstStyle/>
                    <a:p>
                      <a:pPr algn="l" fontAlgn="ctr"/>
                      <a:endParaRPr lang="en-US" sz="14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(0.24)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(0.77)</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(0.26)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(0.89)</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(0.24)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(0.54)</a:t>
                      </a: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000000"/>
                          </a:solidFill>
                          <a:effectLst/>
                          <a:latin typeface="Times New Roman"/>
                        </a:rPr>
                        <a:t>IPP1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0.023***</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0.017***</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0.002</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r>
              <a:tr h="245468">
                <a:tc>
                  <a:txBody>
                    <a:bodyPr/>
                    <a:lstStyle/>
                    <a:p>
                      <a:pPr algn="l" fontAlgn="ctr"/>
                      <a:endParaRPr lang="en-US" sz="14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(0.51)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FF0000"/>
                          </a:solidFill>
                          <a:effectLst/>
                          <a:latin typeface="Times New Roman"/>
                        </a:rPr>
                        <a:t>SOE×IPP1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-0.007**</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-0.005*</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0.0004</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r>
              <a:tr h="245468">
                <a:tc>
                  <a:txBody>
                    <a:bodyPr/>
                    <a:lstStyle/>
                    <a:p>
                      <a:pPr algn="l" fontAlgn="ctr"/>
                      <a:endParaRPr lang="en-US" sz="1400" b="0" i="0" u="none" strike="noStrike">
                        <a:solidFill>
                          <a:srgbClr val="FF0000"/>
                        </a:solidFill>
                        <a:effectLst/>
                        <a:latin typeface="Calibri"/>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(0.02)</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(0.09)</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(0.83)</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000000"/>
                          </a:solidFill>
                          <a:effectLst/>
                          <a:latin typeface="Times New Roman"/>
                        </a:rPr>
                        <a:t>IPP2</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0.472</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0.301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0.127</a:t>
                      </a:r>
                    </a:p>
                  </a:txBody>
                  <a:tcPr marL="9525" marR="9525" marT="9525" marB="0" anchor="ctr">
                    <a:lnL>
                      <a:noFill/>
                    </a:lnL>
                    <a:lnR>
                      <a:noFill/>
                    </a:lnR>
                    <a:lnT>
                      <a:noFill/>
                    </a:lnT>
                    <a:lnB>
                      <a:noFill/>
                    </a:lnB>
                  </a:tcPr>
                </a:tc>
              </a:tr>
              <a:tr h="245468">
                <a:tc>
                  <a:txBody>
                    <a:bodyPr/>
                    <a:lstStyle/>
                    <a:p>
                      <a:pPr algn="l" fontAlgn="ctr"/>
                      <a:endParaRPr lang="en-US" sz="14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(0.33)</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(0.66)</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(0.17)</a:t>
                      </a: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FF0000"/>
                          </a:solidFill>
                          <a:effectLst/>
                          <a:latin typeface="Times New Roman"/>
                        </a:rPr>
                        <a:t>SOE×IPP2</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-0.714*</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-0.611*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-0.122**</a:t>
                      </a:r>
                    </a:p>
                  </a:txBody>
                  <a:tcPr marL="9525" marR="9525" marT="9525" marB="0" anchor="ctr">
                    <a:lnL>
                      <a:noFill/>
                    </a:lnL>
                    <a:lnR>
                      <a:noFill/>
                    </a:lnR>
                    <a:lnT>
                      <a:noFill/>
                    </a:lnT>
                    <a:lnB>
                      <a:noFill/>
                    </a:lnB>
                  </a:tcPr>
                </a:tc>
              </a:tr>
              <a:tr h="245468">
                <a:tc>
                  <a:txBody>
                    <a:bodyPr/>
                    <a:lstStyle/>
                    <a:p>
                      <a:pPr algn="l" fontAlgn="ctr"/>
                      <a:endParaRPr lang="en-US" sz="1400" b="0" i="0" u="none" strike="noStrike">
                        <a:solidFill>
                          <a:srgbClr val="FF0000"/>
                        </a:solidFill>
                        <a:effectLst/>
                        <a:latin typeface="Calibri"/>
                      </a:endParaRP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(0.06)</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(0.08)</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(0.01)</a:t>
                      </a: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000000"/>
                          </a:solidFill>
                          <a:effectLst/>
                          <a:latin typeface="Times New Roman"/>
                        </a:rPr>
                        <a:t>R&amp;D/assets (t-1)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1.062***</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1.057***</a:t>
                      </a:r>
                    </a:p>
                  </a:txBody>
                  <a:tcPr marL="9525" marR="9525" marT="9525" marB="0" anchor="ctr">
                    <a:lnL>
                      <a:noFill/>
                    </a:lnL>
                    <a:lnR>
                      <a:noFill/>
                    </a:lnR>
                    <a:lnT>
                      <a:noFill/>
                    </a:lnT>
                    <a:lnB>
                      <a:noFill/>
                    </a:lnB>
                  </a:tcPr>
                </a:tc>
              </a:tr>
              <a:tr h="245468">
                <a:tc>
                  <a:txBody>
                    <a:bodyPr/>
                    <a:lstStyle/>
                    <a:p>
                      <a:pPr algn="l"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r>
              <a:tr h="245468">
                <a:tc>
                  <a:txBody>
                    <a:bodyPr/>
                    <a:lstStyle/>
                    <a:p>
                      <a:pPr algn="l" fontAlgn="b"/>
                      <a:r>
                        <a:rPr lang="en-US" sz="1400" b="0" i="0" u="none" strike="noStrike">
                          <a:solidFill>
                            <a:srgbClr val="000000"/>
                          </a:solidFill>
                          <a:effectLst/>
                          <a:latin typeface="Times New Roman"/>
                        </a:rPr>
                        <a:t>Controls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r>
              <a:tr h="417199">
                <a:tc>
                  <a:txBody>
                    <a:bodyPr/>
                    <a:lstStyle/>
                    <a:p>
                      <a:pPr algn="l" fontAlgn="ctr"/>
                      <a:r>
                        <a:rPr lang="en-US" sz="1400" b="0" i="0" u="none" strike="noStrike">
                          <a:solidFill>
                            <a:srgbClr val="000000"/>
                          </a:solidFill>
                          <a:effectLst/>
                          <a:latin typeface="Times New Roman"/>
                        </a:rPr>
                        <a:t>Industry fixed effects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r>
              <a:tr h="417199">
                <a:tc>
                  <a:txBody>
                    <a:bodyPr/>
                    <a:lstStyle/>
                    <a:p>
                      <a:pPr algn="l" fontAlgn="ctr"/>
                      <a:r>
                        <a:rPr lang="en-US" sz="1400" b="0" i="0" u="none" strike="noStrike">
                          <a:solidFill>
                            <a:srgbClr val="000000"/>
                          </a:solidFill>
                          <a:effectLst/>
                          <a:latin typeface="Times New Roman"/>
                        </a:rPr>
                        <a:t>Province fixed effects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No</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No</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000000"/>
                          </a:solidFill>
                          <a:effectLst/>
                          <a:latin typeface="Times New Roman"/>
                        </a:rPr>
                        <a:t>Observations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11,344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10,816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11,344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10,816</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10,252</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9,760</a:t>
                      </a:r>
                    </a:p>
                  </a:txBody>
                  <a:tcPr marL="9525" marR="9525" marT="9525" marB="0" anchor="ctr">
                    <a:lnL>
                      <a:noFill/>
                    </a:lnL>
                    <a:lnR>
                      <a:noFill/>
                    </a:lnR>
                    <a:lnT>
                      <a:noFill/>
                    </a:lnT>
                    <a:lnB>
                      <a:noFill/>
                    </a:lnB>
                  </a:tcPr>
                </a:tc>
              </a:tr>
              <a:tr h="245468">
                <a:tc>
                  <a:txBody>
                    <a:bodyPr/>
                    <a:lstStyle/>
                    <a:p>
                      <a:pPr algn="l" fontAlgn="ctr"/>
                      <a:r>
                        <a:rPr lang="en-US" sz="1400" b="0" i="0" u="none" strike="noStrike">
                          <a:solidFill>
                            <a:srgbClr val="000000"/>
                          </a:solidFill>
                          <a:effectLst/>
                          <a:latin typeface="Times New Roman"/>
                        </a:rPr>
                        <a:t>R-squared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0.282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0.282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0.304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0.893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0.895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2646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4345" y="5726438"/>
            <a:ext cx="7991996" cy="646331"/>
          </a:xfrm>
          <a:prstGeom prst="rect">
            <a:avLst/>
          </a:prstGeom>
          <a:noFill/>
        </p:spPr>
        <p:txBody>
          <a:bodyPr wrap="none" rtlCol="0">
            <a:spAutoFit/>
          </a:bodyPr>
          <a:lstStyle/>
          <a:p>
            <a:pPr marL="285750" indent="-285750">
              <a:buFont typeface="Wingdings"/>
              <a:buChar char="è"/>
            </a:pPr>
            <a:r>
              <a:rPr lang="en-US" dirty="0" smtClean="0">
                <a:solidFill>
                  <a:srgbClr val="0033CC"/>
                </a:solidFill>
                <a:sym typeface="Wingdings" panose="05000000000000000000" pitchFamily="2" charset="2"/>
              </a:rPr>
              <a:t>IPR protection is significantly associated with innovation,  and private</a:t>
            </a:r>
          </a:p>
          <a:p>
            <a:r>
              <a:rPr lang="en-US" dirty="0" smtClean="0">
                <a:solidFill>
                  <a:srgbClr val="0033CC"/>
                </a:solidFill>
                <a:sym typeface="Wingdings" panose="05000000000000000000" pitchFamily="2" charset="2"/>
              </a:rPr>
              <a:t>firms advantage over SOE in innovation is larger in regions with high IPR </a:t>
            </a:r>
            <a:r>
              <a:rPr lang="en-US" dirty="0" smtClean="0">
                <a:solidFill>
                  <a:srgbClr val="0033CC"/>
                </a:solidFill>
                <a:sym typeface="Wingdings" panose="05000000000000000000" pitchFamily="2" charset="2"/>
              </a:rPr>
              <a:t>protection. </a:t>
            </a:r>
            <a:endParaRPr lang="en-US" dirty="0" smtClean="0">
              <a:solidFill>
                <a:srgbClr val="0033CC"/>
              </a:solidFill>
              <a:sym typeface="Wingdings" panose="05000000000000000000" pitchFamily="2" charset="2"/>
            </a:endParaRPr>
          </a:p>
        </p:txBody>
      </p:sp>
      <p:graphicFrame>
        <p:nvGraphicFramePr>
          <p:cNvPr id="2" name="Table 1"/>
          <p:cNvGraphicFramePr>
            <a:graphicFrameLocks noGrp="1"/>
          </p:cNvGraphicFramePr>
          <p:nvPr>
            <p:extLst>
              <p:ext uri="{D42A27DB-BD31-4B8C-83A1-F6EECF244321}">
                <p14:modId xmlns:p14="http://schemas.microsoft.com/office/powerpoint/2010/main" val="704761618"/>
              </p:ext>
            </p:extLst>
          </p:nvPr>
        </p:nvGraphicFramePr>
        <p:xfrm>
          <a:off x="990600" y="520263"/>
          <a:ext cx="7162800" cy="4883010"/>
        </p:xfrm>
        <a:graphic>
          <a:graphicData uri="http://schemas.openxmlformats.org/drawingml/2006/table">
            <a:tbl>
              <a:tblPr/>
              <a:tblGrid>
                <a:gridCol w="1325652"/>
                <a:gridCol w="972858"/>
                <a:gridCol w="972858"/>
                <a:gridCol w="972858"/>
                <a:gridCol w="972858"/>
                <a:gridCol w="972858"/>
                <a:gridCol w="972858"/>
              </a:tblGrid>
              <a:tr h="220000">
                <a:tc gridSpan="3">
                  <a:txBody>
                    <a:bodyPr/>
                    <a:lstStyle/>
                    <a:p>
                      <a:pPr algn="l" fontAlgn="ctr"/>
                      <a:r>
                        <a:rPr lang="en-US" sz="1400" b="0" i="1" u="none" strike="noStrike">
                          <a:solidFill>
                            <a:srgbClr val="000000"/>
                          </a:solidFill>
                          <a:effectLst/>
                          <a:latin typeface="Times New Roman"/>
                        </a:rPr>
                        <a:t>Panel B: Dependent var = Patent stock/assets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000">
                <a:tc>
                  <a:txBody>
                    <a:bodyPr/>
                    <a:lstStyle/>
                    <a:p>
                      <a:pPr algn="l" fontAlgn="ctr"/>
                      <a:r>
                        <a:rPr lang="en-US" sz="1400" b="0" i="0" u="none" strike="noStrike">
                          <a:solidFill>
                            <a:srgbClr val="000000"/>
                          </a:solidFill>
                          <a:effectLst/>
                          <a:latin typeface="Times New Roman"/>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000">
                <a:tc>
                  <a:txBody>
                    <a:bodyPr/>
                    <a:lstStyle/>
                    <a:p>
                      <a:pPr algn="l" fontAlgn="ctr"/>
                      <a:r>
                        <a:rPr lang="en-US" sz="1400" b="0" i="0" u="none" strike="noStrike">
                          <a:solidFill>
                            <a:srgbClr val="000000"/>
                          </a:solidFill>
                          <a:effectLst/>
                          <a:latin typeface="Times New Roman"/>
                        </a:rPr>
                        <a:t>SOE</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0.043**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0.041***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effectLst/>
                          <a:latin typeface="Times New Roman"/>
                        </a:rPr>
                        <a:t>-0.003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20000">
                <a:tc>
                  <a:txBody>
                    <a:bodyPr/>
                    <a:lstStyle/>
                    <a:p>
                      <a:pPr algn="l" fontAlgn="ctr"/>
                      <a:endParaRPr lang="en-US" sz="14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(0.03)</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(0.74)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(0.59)</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(0.35)</a:t>
                      </a: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000000"/>
                          </a:solidFill>
                          <a:effectLst/>
                          <a:latin typeface="Times New Roman"/>
                        </a:rPr>
                        <a:t>IPP1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0.170***</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0.090***</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0.015*</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r>
              <a:tr h="220000">
                <a:tc>
                  <a:txBody>
                    <a:bodyPr/>
                    <a:lstStyle/>
                    <a:p>
                      <a:pPr algn="l" fontAlgn="ctr"/>
                      <a:endParaRPr lang="en-US" sz="14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(0.07)</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FF0000"/>
                          </a:solidFill>
                          <a:effectLst/>
                          <a:latin typeface="Times New Roman"/>
                        </a:rPr>
                        <a:t>SOE×IPP1</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-0.109***</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-0.085***</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-0.011*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r>
              <a:tr h="220000">
                <a:tc>
                  <a:txBody>
                    <a:bodyPr/>
                    <a:lstStyle/>
                    <a:p>
                      <a:pPr algn="l" fontAlgn="ctr"/>
                      <a:endParaRPr lang="en-US" sz="1400" b="0" i="0" u="none" strike="noStrike">
                        <a:solidFill>
                          <a:srgbClr val="FF0000"/>
                        </a:solidFill>
                        <a:effectLst/>
                        <a:latin typeface="Calibri"/>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0.00 </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(0.00)</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(0.08)</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000000"/>
                          </a:solidFill>
                          <a:effectLst/>
                          <a:latin typeface="Times New Roman"/>
                        </a:rPr>
                        <a:t>IPP2</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6.851***</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3.423**</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0.443</a:t>
                      </a:r>
                    </a:p>
                  </a:txBody>
                  <a:tcPr marL="9525" marR="9525" marT="9525" marB="0" anchor="ctr">
                    <a:lnL>
                      <a:noFill/>
                    </a:lnL>
                    <a:lnR>
                      <a:noFill/>
                    </a:lnR>
                    <a:lnT>
                      <a:noFill/>
                    </a:lnT>
                    <a:lnB>
                      <a:noFill/>
                    </a:lnB>
                  </a:tcPr>
                </a:tc>
              </a:tr>
              <a:tr h="220000">
                <a:tc>
                  <a:txBody>
                    <a:bodyPr/>
                    <a:lstStyle/>
                    <a:p>
                      <a:pPr algn="l" fontAlgn="ctr"/>
                      <a:endParaRPr lang="en-US" sz="14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00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(0.16)</a:t>
                      </a: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FF0000"/>
                          </a:solidFill>
                          <a:effectLst/>
                          <a:latin typeface="Times New Roman"/>
                        </a:rPr>
                        <a:t>SOE×IPP2</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-4.669**</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-3.616**</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-0.324</a:t>
                      </a:r>
                    </a:p>
                  </a:txBody>
                  <a:tcPr marL="9525" marR="9525" marT="9525" marB="0" anchor="ctr">
                    <a:lnL>
                      <a:noFill/>
                    </a:lnL>
                    <a:lnR>
                      <a:noFill/>
                    </a:lnR>
                    <a:lnT>
                      <a:noFill/>
                    </a:lnT>
                    <a:lnB>
                      <a:noFill/>
                    </a:lnB>
                  </a:tcPr>
                </a:tc>
              </a:tr>
              <a:tr h="220000">
                <a:tc>
                  <a:txBody>
                    <a:bodyPr/>
                    <a:lstStyle/>
                    <a:p>
                      <a:pPr algn="l" fontAlgn="ctr"/>
                      <a:endParaRPr lang="en-US" sz="1400" b="0" i="0" u="none" strike="noStrike">
                        <a:solidFill>
                          <a:srgbClr val="FF0000"/>
                        </a:solidFill>
                        <a:effectLst/>
                        <a:latin typeface="Calibri"/>
                      </a:endParaRP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(0.03)</a:t>
                      </a:r>
                    </a:p>
                  </a:txBody>
                  <a:tcPr marL="9525" marR="9525" marT="9525" marB="0" anchor="ctr">
                    <a:lnL>
                      <a:noFill/>
                    </a:lnL>
                    <a:lnR>
                      <a:noFill/>
                    </a:lnR>
                    <a:lnT>
                      <a:noFill/>
                    </a:lnT>
                    <a:lnB>
                      <a:noFill/>
                    </a:lnB>
                  </a:tcPr>
                </a:tc>
                <a:tc>
                  <a:txBody>
                    <a:bodyPr/>
                    <a:lstStyle/>
                    <a:p>
                      <a:pPr algn="l" fontAlgn="t"/>
                      <a:endParaRPr lang="en-US" sz="1400" b="0" i="0" u="none" strike="noStrike">
                        <a:solidFill>
                          <a:srgbClr val="FF0000"/>
                        </a:solidFill>
                        <a:effectLst/>
                        <a:latin typeface="Calibri"/>
                      </a:endParaRPr>
                    </a:p>
                  </a:txBody>
                  <a:tcPr marL="9525" marR="9525" marT="9525" marB="0">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(0.04)</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FF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FF0000"/>
                          </a:solidFill>
                          <a:effectLst/>
                          <a:latin typeface="Times New Roman"/>
                        </a:rPr>
                        <a:t>(0.21)</a:t>
                      </a: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000000"/>
                          </a:solidFill>
                          <a:effectLst/>
                          <a:latin typeface="Times New Roman"/>
                        </a:rPr>
                        <a:t>Patents/assets(t-1)</a:t>
                      </a: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0.984***</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0.978***</a:t>
                      </a:r>
                    </a:p>
                  </a:txBody>
                  <a:tcPr marL="9525" marR="9525" marT="9525" marB="0" anchor="ctr">
                    <a:lnL>
                      <a:noFill/>
                    </a:lnL>
                    <a:lnR>
                      <a:noFill/>
                    </a:lnR>
                    <a:lnT>
                      <a:noFill/>
                    </a:lnT>
                    <a:lnB>
                      <a:noFill/>
                    </a:lnB>
                  </a:tcPr>
                </a:tc>
              </a:tr>
              <a:tr h="220000">
                <a:tc>
                  <a:txBody>
                    <a:bodyPr/>
                    <a:lstStyle/>
                    <a:p>
                      <a:pPr algn="l"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0.00 </a:t>
                      </a:r>
                    </a:p>
                  </a:txBody>
                  <a:tcPr marL="9525" marR="9525" marT="9525" marB="0" anchor="ctr">
                    <a:lnL>
                      <a:noFill/>
                    </a:lnL>
                    <a:lnR>
                      <a:noFill/>
                    </a:lnR>
                    <a:lnT>
                      <a:noFill/>
                    </a:lnT>
                    <a:lnB>
                      <a:noFill/>
                    </a:lnB>
                  </a:tcPr>
                </a:tc>
              </a:tr>
              <a:tr h="220000">
                <a:tc>
                  <a:txBody>
                    <a:bodyPr/>
                    <a:lstStyle/>
                    <a:p>
                      <a:pPr algn="l" fontAlgn="b"/>
                      <a:r>
                        <a:rPr lang="en-US" sz="1400" b="0" i="0" u="none" strike="noStrike">
                          <a:solidFill>
                            <a:srgbClr val="000000"/>
                          </a:solidFill>
                          <a:effectLst/>
                          <a:latin typeface="Times New Roman"/>
                        </a:rPr>
                        <a:t>Controls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Yes</a:t>
                      </a:r>
                    </a:p>
                  </a:txBody>
                  <a:tcPr marL="9525" marR="9525" marT="9525" marB="0" anchor="b">
                    <a:lnL>
                      <a:noFill/>
                    </a:lnL>
                    <a:lnR>
                      <a:noFill/>
                    </a:lnR>
                    <a:lnT>
                      <a:noFill/>
                    </a:lnT>
                    <a:lnB>
                      <a:noFill/>
                    </a:lnB>
                  </a:tcPr>
                </a:tc>
              </a:tr>
              <a:tr h="220000">
                <a:tc>
                  <a:txBody>
                    <a:bodyPr/>
                    <a:lstStyle/>
                    <a:p>
                      <a:pPr algn="l" fontAlgn="ctr"/>
                      <a:r>
                        <a:rPr lang="en-US" sz="1400" b="0" i="0" u="none" strike="noStrike">
                          <a:solidFill>
                            <a:srgbClr val="000000"/>
                          </a:solidFill>
                          <a:effectLst/>
                          <a:latin typeface="Times New Roman"/>
                        </a:rPr>
                        <a:t>Industry fixed effects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000000"/>
                          </a:solidFill>
                          <a:effectLst/>
                          <a:latin typeface="Times New Roman"/>
                        </a:rPr>
                        <a:t>Province fixed effects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No</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No</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Yes</a:t>
                      </a:r>
                    </a:p>
                  </a:txBody>
                  <a:tcPr marL="9525" marR="9525" marT="9525" marB="0" anchor="ctr">
                    <a:lnL>
                      <a:noFill/>
                    </a:lnL>
                    <a:lnR>
                      <a:noFill/>
                    </a:lnR>
                    <a:lnT>
                      <a:noFill/>
                    </a:lnT>
                    <a:lnB>
                      <a:noFill/>
                    </a:lnB>
                  </a:tcPr>
                </a:tc>
              </a:tr>
              <a:tr h="220000">
                <a:tc>
                  <a:txBody>
                    <a:bodyPr/>
                    <a:lstStyle/>
                    <a:p>
                      <a:pPr algn="l" fontAlgn="ctr"/>
                      <a:r>
                        <a:rPr lang="en-US" sz="1400" b="0" i="0" u="none" strike="noStrike">
                          <a:solidFill>
                            <a:srgbClr val="000000"/>
                          </a:solidFill>
                          <a:effectLst/>
                          <a:latin typeface="Times New Roman"/>
                        </a:rPr>
                        <a:t>Observations</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15,827</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14,687</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15,827</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14,687</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15,827</a:t>
                      </a:r>
                    </a:p>
                  </a:txBody>
                  <a:tcPr marL="9525" marR="9525" marT="9525" marB="0" anchor="ctr">
                    <a:lnL>
                      <a:noFill/>
                    </a:lnL>
                    <a:lnR>
                      <a:noFill/>
                    </a:lnR>
                    <a:lnT>
                      <a:noFill/>
                    </a:lnT>
                    <a:lnB>
                      <a:noFill/>
                    </a:lnB>
                  </a:tcPr>
                </a:tc>
                <a:tc>
                  <a:txBody>
                    <a:bodyPr/>
                    <a:lstStyle/>
                    <a:p>
                      <a:pPr algn="ctr" fontAlgn="ctr"/>
                      <a:r>
                        <a:rPr lang="en-US" sz="1400" b="0" i="0" u="none" strike="noStrike">
                          <a:solidFill>
                            <a:srgbClr val="000000"/>
                          </a:solidFill>
                          <a:effectLst/>
                          <a:latin typeface="Times New Roman"/>
                        </a:rPr>
                        <a:t>14,687</a:t>
                      </a:r>
                    </a:p>
                  </a:txBody>
                  <a:tcPr marL="9525" marR="9525" marT="9525" marB="0" anchor="ctr">
                    <a:lnL>
                      <a:noFill/>
                    </a:lnL>
                    <a:lnR>
                      <a:noFill/>
                    </a:lnR>
                    <a:lnT>
                      <a:noFill/>
                    </a:lnT>
                    <a:lnB>
                      <a:noFill/>
                    </a:lnB>
                  </a:tcPr>
                </a:tc>
              </a:tr>
              <a:tr h="231000">
                <a:tc>
                  <a:txBody>
                    <a:bodyPr/>
                    <a:lstStyle/>
                    <a:p>
                      <a:pPr algn="l" fontAlgn="ctr"/>
                      <a:r>
                        <a:rPr lang="en-US" sz="1400" b="0" i="0" u="none" strike="noStrike">
                          <a:solidFill>
                            <a:srgbClr val="000000"/>
                          </a:solidFill>
                          <a:effectLst/>
                          <a:latin typeface="Times New Roman"/>
                        </a:rPr>
                        <a:t>R-squared</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0.156</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0.161</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0.191</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0.196</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a:rPr>
                        <a:t>0.878</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0.871</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0373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SOE Privatization as Identification</a:t>
            </a:r>
            <a:endParaRPr lang="en-US" dirty="0"/>
          </a:p>
        </p:txBody>
      </p:sp>
      <p:sp>
        <p:nvSpPr>
          <p:cNvPr id="3" name="Content Placeholder 2"/>
          <p:cNvSpPr>
            <a:spLocks noGrp="1"/>
          </p:cNvSpPr>
          <p:nvPr>
            <p:ph idx="1"/>
          </p:nvPr>
        </p:nvSpPr>
        <p:spPr>
          <a:xfrm>
            <a:off x="457200" y="1066800"/>
            <a:ext cx="8229600" cy="4525963"/>
          </a:xfrm>
        </p:spPr>
        <p:txBody>
          <a:bodyPr>
            <a:noAutofit/>
          </a:bodyPr>
          <a:lstStyle/>
          <a:p>
            <a:r>
              <a:rPr lang="en-US" sz="2400" dirty="0" smtClean="0"/>
              <a:t>So far the regression results are </a:t>
            </a:r>
            <a:r>
              <a:rPr lang="en-US" sz="2400" dirty="0" smtClean="0"/>
              <a:t>promising.</a:t>
            </a:r>
            <a:endParaRPr lang="en-US" sz="2400" dirty="0" smtClean="0"/>
          </a:p>
          <a:p>
            <a:endParaRPr lang="en-US" sz="2400" dirty="0"/>
          </a:p>
          <a:p>
            <a:r>
              <a:rPr lang="en-US" sz="2400" dirty="0" smtClean="0"/>
              <a:t>But there remains a key concern about interpretation: Does IPR protection has a causal effect on innovation? </a:t>
            </a:r>
          </a:p>
          <a:p>
            <a:endParaRPr lang="en-US" sz="2400" dirty="0"/>
          </a:p>
          <a:p>
            <a:r>
              <a:rPr lang="en-US" sz="2400" dirty="0" smtClean="0"/>
              <a:t>The regression result could be driven by a reverse causality: More innovative firms demand more IPR </a:t>
            </a:r>
            <a:r>
              <a:rPr lang="en-US" sz="2400" dirty="0" smtClean="0"/>
              <a:t>protection.</a:t>
            </a:r>
            <a:endParaRPr lang="en-US" sz="2400" dirty="0" smtClean="0"/>
          </a:p>
          <a:p>
            <a:endParaRPr lang="en-US" sz="2400" dirty="0"/>
          </a:p>
          <a:p>
            <a:r>
              <a:rPr lang="en-US" sz="2400" dirty="0" smtClean="0"/>
              <a:t>To address this concern, we use SOE privatization as an identification </a:t>
            </a:r>
            <a:r>
              <a:rPr lang="en-US" sz="2400" dirty="0" smtClean="0"/>
              <a:t>strategy.</a:t>
            </a:r>
            <a:endParaRPr lang="en-US" sz="2400" dirty="0"/>
          </a:p>
        </p:txBody>
      </p:sp>
    </p:spTree>
    <p:extLst>
      <p:ext uri="{BB962C8B-B14F-4D97-AF65-F5344CB8AC3E}">
        <p14:creationId xmlns:p14="http://schemas.microsoft.com/office/powerpoint/2010/main" val="1380593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China’s SOE Privatization: Background</a:t>
            </a:r>
            <a:endParaRPr lang="en-US" dirty="0"/>
          </a:p>
        </p:txBody>
      </p:sp>
      <p:sp>
        <p:nvSpPr>
          <p:cNvPr id="3" name="Content Placeholder 2"/>
          <p:cNvSpPr>
            <a:spLocks noGrp="1"/>
          </p:cNvSpPr>
          <p:nvPr>
            <p:ph idx="1"/>
          </p:nvPr>
        </p:nvSpPr>
        <p:spPr>
          <a:xfrm>
            <a:off x="381000" y="1066800"/>
            <a:ext cx="8686800" cy="5638800"/>
          </a:xfrm>
        </p:spPr>
        <p:txBody>
          <a:bodyPr>
            <a:noAutofit/>
          </a:bodyPr>
          <a:lstStyle/>
          <a:p>
            <a:r>
              <a:rPr lang="en-US" sz="2000" dirty="0" smtClean="0"/>
              <a:t>1995-2005 China experienced the largest SOE privatization in </a:t>
            </a:r>
            <a:r>
              <a:rPr lang="en-US" sz="2000" dirty="0" smtClean="0"/>
              <a:t>history.</a:t>
            </a:r>
            <a:endParaRPr lang="en-US" sz="2000" dirty="0" smtClean="0"/>
          </a:p>
          <a:p>
            <a:pPr marL="0" indent="0">
              <a:buNone/>
            </a:pPr>
            <a:endParaRPr lang="en-US" sz="2000" dirty="0" smtClean="0"/>
          </a:p>
          <a:p>
            <a:r>
              <a:rPr lang="en-US" sz="2000" dirty="0" smtClean="0"/>
              <a:t>The massive privatization program was unleashed by the </a:t>
            </a:r>
            <a:r>
              <a:rPr lang="en-US" sz="2000" dirty="0"/>
              <a:t>Third Plenum of the Fourteenth Chinese Communist Party Congress in the fall of 1993, which endorsed </a:t>
            </a:r>
            <a:r>
              <a:rPr lang="en-US" sz="2000" dirty="0" smtClean="0"/>
              <a:t>private corporate ownership </a:t>
            </a:r>
            <a:r>
              <a:rPr lang="en-US" sz="2000" dirty="0"/>
              <a:t>in </a:t>
            </a:r>
            <a:r>
              <a:rPr lang="en-US" sz="2000" dirty="0" smtClean="0"/>
              <a:t>China.</a:t>
            </a:r>
            <a:endParaRPr lang="en-US" sz="2000" dirty="0" smtClean="0"/>
          </a:p>
          <a:p>
            <a:endParaRPr lang="en-US" sz="2000" dirty="0" smtClean="0"/>
          </a:p>
          <a:p>
            <a:r>
              <a:rPr lang="en-US" sz="2000" dirty="0" smtClean="0"/>
              <a:t>At </a:t>
            </a:r>
            <a:r>
              <a:rPr lang="en-US" sz="2000" dirty="0"/>
              <a:t>the beginning of the SOE </a:t>
            </a:r>
            <a:r>
              <a:rPr lang="en-US" sz="2000" dirty="0" smtClean="0"/>
              <a:t>privatization wave (mid 90s), 2/3 SOEs </a:t>
            </a:r>
            <a:r>
              <a:rPr lang="en-US" sz="2000" dirty="0"/>
              <a:t>were losing money and </a:t>
            </a:r>
            <a:r>
              <a:rPr lang="en-US" sz="2000" dirty="0" smtClean="0"/>
              <a:t>½ had negative </a:t>
            </a:r>
            <a:r>
              <a:rPr lang="en-US" sz="2000" dirty="0"/>
              <a:t>book equity due to decades of state ownership and weak managerial </a:t>
            </a:r>
            <a:r>
              <a:rPr lang="en-US" sz="2000" dirty="0" smtClean="0"/>
              <a:t>incentives.</a:t>
            </a:r>
            <a:endParaRPr lang="en-US" sz="2000" dirty="0"/>
          </a:p>
          <a:p>
            <a:endParaRPr lang="en-US" sz="2000" dirty="0" smtClean="0"/>
          </a:p>
          <a:p>
            <a:r>
              <a:rPr lang="en-US" sz="2000" dirty="0" smtClean="0"/>
              <a:t>Thus the goal for the privatization program was broad economic reform—subject managers to market forces than central planning; not about innovation (innovation as a policy goal did not appear until 2011, the 12</a:t>
            </a:r>
            <a:r>
              <a:rPr lang="en-US" sz="2000" baseline="30000" dirty="0" smtClean="0"/>
              <a:t>th</a:t>
            </a:r>
            <a:r>
              <a:rPr lang="en-US" sz="2000" dirty="0" smtClean="0"/>
              <a:t> Five Year Plan</a:t>
            </a:r>
            <a:r>
              <a:rPr lang="en-US" sz="2000" dirty="0" smtClean="0"/>
              <a:t>).</a:t>
            </a:r>
            <a:endParaRPr lang="en-US" sz="2000" dirty="0" smtClean="0"/>
          </a:p>
          <a:p>
            <a:endParaRPr lang="en-US" sz="2000" dirty="0"/>
          </a:p>
        </p:txBody>
      </p:sp>
    </p:spTree>
    <p:extLst>
      <p:ext uri="{BB962C8B-B14F-4D97-AF65-F5344CB8AC3E}">
        <p14:creationId xmlns:p14="http://schemas.microsoft.com/office/powerpoint/2010/main" val="2115318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SOE Privatization and Diff-in-Diff Approach</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r>
              <a:rPr lang="en-US" sz="2400" dirty="0" smtClean="0"/>
              <a:t>Thus, as far as innovation is concerned, SOE privatization provides an exogenous change in </a:t>
            </a:r>
            <a:r>
              <a:rPr lang="en-US" sz="2400" dirty="0" smtClean="0"/>
              <a:t>ownership.</a:t>
            </a:r>
            <a:endParaRPr lang="en-US" sz="2400" dirty="0" smtClean="0"/>
          </a:p>
          <a:p>
            <a:endParaRPr lang="en-US" sz="2400" dirty="0"/>
          </a:p>
          <a:p>
            <a:r>
              <a:rPr lang="en-US" sz="2400" dirty="0" smtClean="0"/>
              <a:t>We can study the before-after change in innovation, and compare this change across regions with different IPR protection (diff-in-diff approach</a:t>
            </a:r>
            <a:r>
              <a:rPr lang="en-US" sz="2400" dirty="0" smtClean="0"/>
              <a:t>).</a:t>
            </a:r>
            <a:endParaRPr lang="en-US" sz="2400" dirty="0" smtClean="0"/>
          </a:p>
          <a:p>
            <a:endParaRPr lang="en-US" sz="2400" dirty="0"/>
          </a:p>
          <a:p>
            <a:r>
              <a:rPr lang="en-US" sz="2400" dirty="0" smtClean="0"/>
              <a:t>In addition, failure of SOE privatization is also exogenous (typically due to disagreement about shareholding structure), and we can compare the change in completed versus failed </a:t>
            </a:r>
            <a:r>
              <a:rPr lang="en-US" sz="2400" dirty="0" smtClean="0"/>
              <a:t>privatizations.</a:t>
            </a:r>
            <a:endParaRPr lang="en-US" sz="2400" dirty="0"/>
          </a:p>
        </p:txBody>
      </p:sp>
    </p:spTree>
    <p:extLst>
      <p:ext uri="{BB962C8B-B14F-4D97-AF65-F5344CB8AC3E}">
        <p14:creationId xmlns:p14="http://schemas.microsoft.com/office/powerpoint/2010/main" val="1599817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SOE Privatization – Regressions</a:t>
            </a:r>
            <a:endParaRPr lang="en-US" dirty="0"/>
          </a:p>
        </p:txBody>
      </p:sp>
      <p:sp>
        <p:nvSpPr>
          <p:cNvPr id="5" name="TextBox 4"/>
          <p:cNvSpPr txBox="1"/>
          <p:nvPr/>
        </p:nvSpPr>
        <p:spPr>
          <a:xfrm>
            <a:off x="457200" y="6095999"/>
            <a:ext cx="8863645" cy="707886"/>
          </a:xfrm>
          <a:prstGeom prst="rect">
            <a:avLst/>
          </a:prstGeom>
          <a:noFill/>
        </p:spPr>
        <p:txBody>
          <a:bodyPr wrap="none" rtlCol="0">
            <a:spAutoFit/>
          </a:bodyPr>
          <a:lstStyle/>
          <a:p>
            <a:pPr marL="285750" indent="-285750">
              <a:buFont typeface="Wingdings" pitchFamily="2" charset="2"/>
              <a:buChar char="è"/>
            </a:pPr>
            <a:r>
              <a:rPr lang="en-US" sz="2000" dirty="0" smtClean="0">
                <a:solidFill>
                  <a:srgbClr val="0033CC"/>
                </a:solidFill>
                <a:sym typeface="Wingdings" panose="05000000000000000000" pitchFamily="2" charset="2"/>
              </a:rPr>
              <a:t>Regressions confirm diff-in-diff result: </a:t>
            </a:r>
            <a:r>
              <a:rPr lang="en-US" sz="2000" dirty="0" smtClean="0">
                <a:solidFill>
                  <a:srgbClr val="0033CC"/>
                </a:solidFill>
              </a:rPr>
              <a:t>Increases in R&amp;D concentrated in high IPR </a:t>
            </a:r>
          </a:p>
          <a:p>
            <a:r>
              <a:rPr lang="en-US" sz="2000" dirty="0" smtClean="0">
                <a:solidFill>
                  <a:srgbClr val="0033CC"/>
                </a:solidFill>
              </a:rPr>
              <a:t>regions, and all the increase comes from completed SOE </a:t>
            </a:r>
            <a:r>
              <a:rPr lang="en-US" sz="2000" dirty="0" smtClean="0">
                <a:solidFill>
                  <a:srgbClr val="0033CC"/>
                </a:solidFill>
              </a:rPr>
              <a:t>privatizations.</a:t>
            </a:r>
            <a:endParaRPr lang="en-US" sz="2000" dirty="0">
              <a:solidFill>
                <a:srgbClr val="0033CC"/>
              </a:solidFill>
            </a:endParaRPr>
          </a:p>
        </p:txBody>
      </p:sp>
      <p:sp>
        <p:nvSpPr>
          <p:cNvPr id="6" name="TextBox 5"/>
          <p:cNvSpPr txBox="1"/>
          <p:nvPr/>
        </p:nvSpPr>
        <p:spPr>
          <a:xfrm>
            <a:off x="457200" y="849868"/>
            <a:ext cx="1796902" cy="369332"/>
          </a:xfrm>
          <a:prstGeom prst="rect">
            <a:avLst/>
          </a:prstGeom>
          <a:noFill/>
        </p:spPr>
        <p:txBody>
          <a:bodyPr wrap="none" rtlCol="0">
            <a:spAutoFit/>
          </a:bodyPr>
          <a:lstStyle/>
          <a:p>
            <a:r>
              <a:rPr lang="en-US" dirty="0" smtClean="0">
                <a:solidFill>
                  <a:srgbClr val="FF0000"/>
                </a:solidFill>
              </a:rPr>
              <a:t>Table 10 in paper</a:t>
            </a:r>
            <a:endParaRPr lang="en-US"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94620127"/>
              </p:ext>
            </p:extLst>
          </p:nvPr>
        </p:nvGraphicFramePr>
        <p:xfrm>
          <a:off x="685800" y="1219200"/>
          <a:ext cx="8077201" cy="4592376"/>
        </p:xfrm>
        <a:graphic>
          <a:graphicData uri="http://schemas.openxmlformats.org/drawingml/2006/table">
            <a:tbl>
              <a:tblPr firstRow="1" firstCol="1" bandRow="1"/>
              <a:tblGrid>
                <a:gridCol w="1453070"/>
                <a:gridCol w="830325"/>
                <a:gridCol w="703666"/>
                <a:gridCol w="829445"/>
                <a:gridCol w="826807"/>
                <a:gridCol w="240125"/>
                <a:gridCol w="822410"/>
                <a:gridCol w="818891"/>
                <a:gridCol w="738848"/>
                <a:gridCol w="813614"/>
              </a:tblGrid>
              <a:tr h="221213">
                <a:tc gridSpan="10">
                  <a:txBody>
                    <a:bodyPr/>
                    <a:lstStyle/>
                    <a:p>
                      <a:pPr marL="0" marR="0">
                        <a:lnSpc>
                          <a:spcPct val="115000"/>
                        </a:lnSpc>
                        <a:spcBef>
                          <a:spcPts val="0"/>
                        </a:spcBef>
                        <a:spcAft>
                          <a:spcPts val="0"/>
                        </a:spcAft>
                      </a:pPr>
                      <a:r>
                        <a:rPr lang="en-US" sz="1400" i="1" dirty="0">
                          <a:solidFill>
                            <a:srgbClr val="000000"/>
                          </a:solidFill>
                          <a:effectLst/>
                          <a:latin typeface="Times New Roman"/>
                          <a:ea typeface="Times New Roman"/>
                          <a:cs typeface="Times New Roman"/>
                        </a:rPr>
                        <a:t>Panel A: R&amp;D/Asset</a:t>
                      </a:r>
                      <a:endParaRPr lang="en-US" sz="1400" dirty="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6296">
                <a:tc>
                  <a:txBody>
                    <a:bodyPr/>
                    <a:lstStyle/>
                    <a:p>
                      <a:pPr>
                        <a:lnSpc>
                          <a:spcPct val="115000"/>
                        </a:lnSpc>
                      </a:pPr>
                      <a:endParaRPr lang="en-US" sz="1400">
                        <a:effectLst/>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Privatization completed</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Privatization failed</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26296">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(3)</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(4)</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(5)</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(6)</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(7)</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(8)</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427">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244">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After(1st year)</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-0.000</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38244">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(0.012)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(0.272)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(0.486)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(0.031)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(0.756)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(0.443)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(0.384)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(0.225)</a:t>
                      </a:r>
                      <a:endParaRPr lang="en-US" sz="1400">
                        <a:effectLst/>
                        <a:latin typeface="Calibri"/>
                        <a:ea typeface="SimSun"/>
                        <a:cs typeface="Times New Roman"/>
                      </a:endParaRPr>
                    </a:p>
                  </a:txBody>
                  <a:tcPr marL="68580" marR="68580" marT="0" marB="0">
                    <a:lnL>
                      <a:noFill/>
                    </a:lnL>
                    <a:lnR>
                      <a:noFill/>
                    </a:lnR>
                    <a:lnT>
                      <a:noFill/>
                    </a:lnT>
                    <a:lnB>
                      <a:noFill/>
                    </a:lnB>
                  </a:tcPr>
                </a:tc>
              </a:tr>
              <a:tr h="438244">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After(2nd year)</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0.000</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a:noFill/>
                    </a:lnT>
                    <a:lnB>
                      <a:noFill/>
                    </a:lnB>
                  </a:tcPr>
                </a:tc>
              </a:tr>
              <a:tr h="438244">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(0.083)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(0.225)</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(0.059)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(0.836)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(0.396)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(0.429)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(0.237)</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(0.198)</a:t>
                      </a:r>
                      <a:endParaRPr lang="en-US" sz="1400">
                        <a:effectLst/>
                        <a:latin typeface="Calibri"/>
                        <a:ea typeface="SimSun"/>
                        <a:cs typeface="Times New Roman"/>
                      </a:endParaRPr>
                    </a:p>
                  </a:txBody>
                  <a:tcPr marL="68580" marR="68580" marT="0" marB="0">
                    <a:lnL>
                      <a:noFill/>
                    </a:lnL>
                    <a:lnR>
                      <a:noFill/>
                    </a:lnR>
                    <a:lnT>
                      <a:noFill/>
                    </a:lnT>
                    <a:lnB>
                      <a:noFill/>
                    </a:lnB>
                  </a:tcPr>
                </a:tc>
              </a:tr>
              <a:tr h="438244">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After(≥3rd year)</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solidFill>
                            <a:srgbClr val="000000"/>
                          </a:solidFill>
                          <a:effectLst/>
                          <a:latin typeface="Times New Roman"/>
                          <a:ea typeface="Times New Roman"/>
                          <a:cs typeface="Times New Roman"/>
                        </a:rPr>
                        <a:t>0.001</a:t>
                      </a:r>
                      <a:endParaRPr lang="en-US" sz="1400" dirty="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0.000</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lnL>
                      <a:noFill/>
                    </a:lnL>
                    <a:lnR>
                      <a:noFill/>
                    </a:lnR>
                    <a:lnT>
                      <a:noFill/>
                    </a:lnT>
                    <a:lnB>
                      <a:noFill/>
                    </a:lnB>
                  </a:tcPr>
                </a:tc>
              </a:tr>
              <a:tr h="438244">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(0.049)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(0.128)</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(0.044)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(0.168)</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(0.903)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(0.224)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(0.064)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(0.074)</a:t>
                      </a:r>
                      <a:endParaRPr lang="en-US" sz="1400">
                        <a:effectLst/>
                        <a:latin typeface="Calibri"/>
                        <a:ea typeface="SimSun"/>
                        <a:cs typeface="Times New Roman"/>
                      </a:endParaRPr>
                    </a:p>
                  </a:txBody>
                  <a:tcPr marL="68580" marR="68580" marT="0" marB="0">
                    <a:lnL>
                      <a:noFill/>
                    </a:lnL>
                    <a:lnR>
                      <a:noFill/>
                    </a:lnR>
                    <a:lnT>
                      <a:noFill/>
                    </a:lnT>
                    <a:lnB>
                      <a:noFill/>
                    </a:lnB>
                  </a:tcPr>
                </a:tc>
              </a:tr>
              <a:tr h="226296">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Controls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r>
              <a:tr h="226296">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Observations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525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588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646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422</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143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153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181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107</a:t>
                      </a:r>
                      <a:endParaRPr lang="en-US" sz="1400">
                        <a:effectLst/>
                        <a:latin typeface="Calibri"/>
                        <a:ea typeface="SimSun"/>
                        <a:cs typeface="Times New Roman"/>
                      </a:endParaRPr>
                    </a:p>
                  </a:txBody>
                  <a:tcPr marL="68580" marR="68580" marT="0" marB="0" anchor="ctr">
                    <a:lnL>
                      <a:noFill/>
                    </a:lnL>
                    <a:lnR>
                      <a:noFill/>
                    </a:lnR>
                    <a:lnT>
                      <a:noFill/>
                    </a:lnT>
                    <a:lnB>
                      <a:noFill/>
                    </a:lnB>
                  </a:tcPr>
                </a:tc>
              </a:tr>
              <a:tr h="221213">
                <a:tc>
                  <a:txBody>
                    <a:bodyPr/>
                    <a:lstStyle/>
                    <a:p>
                      <a:pPr marL="0" marR="0">
                        <a:lnSpc>
                          <a:spcPct val="115000"/>
                        </a:lnSpc>
                        <a:spcBef>
                          <a:spcPts val="0"/>
                        </a:spcBef>
                        <a:spcAft>
                          <a:spcPts val="0"/>
                        </a:spcAft>
                      </a:pPr>
                      <a:r>
                        <a:rPr lang="en-US" sz="1400" dirty="0">
                          <a:solidFill>
                            <a:srgbClr val="000000"/>
                          </a:solidFill>
                          <a:effectLst/>
                          <a:latin typeface="Times New Roman"/>
                          <a:ea typeface="Times New Roman"/>
                          <a:cs typeface="Times New Roman"/>
                        </a:rPr>
                        <a:t>R-squared</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0.194</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0.172</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0.225</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0.206</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0.33</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0.428</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0.358</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Times New Roman"/>
                          <a:ea typeface="Times New Roman"/>
                          <a:cs typeface="Times New Roman"/>
                        </a:rPr>
                        <a:t>0.514</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817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04" y="304800"/>
            <a:ext cx="8915400" cy="706438"/>
          </a:xfrm>
        </p:spPr>
        <p:txBody>
          <a:bodyPr>
            <a:normAutofit fontScale="90000"/>
          </a:bodyPr>
          <a:lstStyle/>
          <a:p>
            <a:r>
              <a:rPr lang="en-US" dirty="0" smtClean="0"/>
              <a:t>From World’s Factory to Innovation Powerhouse?</a:t>
            </a:r>
            <a:endParaRPr lang="en-US" dirty="0"/>
          </a:p>
        </p:txBody>
      </p:sp>
      <p:sp>
        <p:nvSpPr>
          <p:cNvPr id="3" name="Content Placeholder 2"/>
          <p:cNvSpPr>
            <a:spLocks noGrp="1"/>
          </p:cNvSpPr>
          <p:nvPr>
            <p:ph idx="1"/>
          </p:nvPr>
        </p:nvSpPr>
        <p:spPr>
          <a:xfrm>
            <a:off x="304801" y="1295400"/>
            <a:ext cx="8686608" cy="4248150"/>
          </a:xfrm>
        </p:spPr>
        <p:txBody>
          <a:bodyPr>
            <a:normAutofit fontScale="92500"/>
          </a:bodyPr>
          <a:lstStyle/>
          <a:p>
            <a:r>
              <a:rPr lang="en-US" sz="2600" dirty="0" smtClean="0"/>
              <a:t>China: </a:t>
            </a:r>
          </a:p>
          <a:p>
            <a:pPr lvl="1"/>
            <a:r>
              <a:rPr lang="en-US" sz="2600" dirty="0"/>
              <a:t>T</a:t>
            </a:r>
            <a:r>
              <a:rPr lang="en-US" sz="2600" dirty="0" smtClean="0"/>
              <a:t>op </a:t>
            </a:r>
            <a:r>
              <a:rPr lang="en-US" sz="2600" dirty="0"/>
              <a:t>patent filing country in the </a:t>
            </a:r>
            <a:r>
              <a:rPr lang="en-US" sz="2600" dirty="0" smtClean="0"/>
              <a:t>world since 2012</a:t>
            </a:r>
            <a:endParaRPr lang="en-US" sz="2600" dirty="0"/>
          </a:p>
          <a:p>
            <a:pPr lvl="1"/>
            <a:r>
              <a:rPr lang="en-US" sz="2600" dirty="0" smtClean="0"/>
              <a:t>Some individual firms are top patent filers: </a:t>
            </a:r>
          </a:p>
          <a:p>
            <a:pPr lvl="2"/>
            <a:r>
              <a:rPr lang="en-US" sz="2600" dirty="0" smtClean="0"/>
              <a:t>ZTE is the largest patent filer in the world in </a:t>
            </a:r>
            <a:r>
              <a:rPr lang="en-US" sz="2600" dirty="0" smtClean="0"/>
              <a:t>2012.</a:t>
            </a:r>
            <a:endParaRPr lang="en-US" sz="2600" dirty="0" smtClean="0"/>
          </a:p>
          <a:p>
            <a:pPr lvl="2"/>
            <a:r>
              <a:rPr lang="en-US" sz="2600" dirty="0" smtClean="0"/>
              <a:t>Huawei </a:t>
            </a:r>
            <a:r>
              <a:rPr lang="en-US" sz="2600" dirty="0"/>
              <a:t>is the 11</a:t>
            </a:r>
            <a:r>
              <a:rPr lang="en-US" sz="2600" baseline="30000" dirty="0"/>
              <a:t>th</a:t>
            </a:r>
            <a:r>
              <a:rPr lang="en-US" sz="2600" dirty="0"/>
              <a:t> highest patent filing firm in </a:t>
            </a:r>
            <a:r>
              <a:rPr lang="en-US" sz="2600" dirty="0" smtClean="0"/>
              <a:t>Europe.</a:t>
            </a:r>
            <a:endParaRPr lang="en-US" sz="2600" dirty="0"/>
          </a:p>
          <a:p>
            <a:endParaRPr lang="en-US" sz="2600" dirty="0"/>
          </a:p>
          <a:p>
            <a:r>
              <a:rPr lang="en-US" sz="2600" dirty="0"/>
              <a:t>The 12</a:t>
            </a:r>
            <a:r>
              <a:rPr lang="en-US" sz="2600" baseline="30000" dirty="0"/>
              <a:t>th</a:t>
            </a:r>
            <a:r>
              <a:rPr lang="en-US" sz="2600" dirty="0"/>
              <a:t> five-year </a:t>
            </a:r>
            <a:r>
              <a:rPr lang="en-US" sz="2600" dirty="0" smtClean="0"/>
              <a:t>plan:</a:t>
            </a:r>
          </a:p>
          <a:p>
            <a:pPr lvl="1"/>
            <a:r>
              <a:rPr lang="en-US" sz="2600" dirty="0" smtClean="0"/>
              <a:t>R&amp;D expenditure to account for 2% of GDP (US ~2.8</a:t>
            </a:r>
            <a:r>
              <a:rPr lang="en-US" sz="2600" dirty="0" smtClean="0"/>
              <a:t>%).</a:t>
            </a:r>
            <a:endParaRPr lang="en-US" sz="2600" dirty="0" smtClean="0"/>
          </a:p>
          <a:p>
            <a:pPr lvl="1"/>
            <a:r>
              <a:rPr lang="en-US" sz="2600" dirty="0" smtClean="0"/>
              <a:t>3 patents for every </a:t>
            </a:r>
            <a:r>
              <a:rPr lang="en-US" sz="2600" dirty="0" smtClean="0"/>
              <a:t>10,000 </a:t>
            </a:r>
            <a:r>
              <a:rPr lang="en-US" sz="2600" dirty="0" smtClean="0"/>
              <a:t>people </a:t>
            </a:r>
            <a:r>
              <a:rPr lang="en-US" sz="2600" dirty="0" smtClean="0"/>
              <a:t>(US ~ 3.5</a:t>
            </a:r>
            <a:r>
              <a:rPr lang="en-US" sz="2600" dirty="0" smtClean="0"/>
              <a:t>).</a:t>
            </a:r>
            <a:endParaRPr lang="en-US" sz="2600" dirty="0" smtClean="0"/>
          </a:p>
          <a:p>
            <a:pPr marL="184150" lvl="1" indent="0">
              <a:buNone/>
            </a:pPr>
            <a:endParaRPr lang="en-US" sz="2600" dirty="0"/>
          </a:p>
          <a:p>
            <a:pPr marL="0" indent="0">
              <a:buNone/>
            </a:pPr>
            <a:endParaRPr lang="en-US" dirty="0" smtClean="0"/>
          </a:p>
          <a:p>
            <a:pPr marL="0" indent="0">
              <a:buNone/>
            </a:pPr>
            <a:endParaRPr lang="en-US" dirty="0" smtClean="0"/>
          </a:p>
          <a:p>
            <a:pPr marL="184150" lvl="1" indent="0">
              <a:buNone/>
            </a:pPr>
            <a:endParaRPr lang="en-US" dirty="0" smtClean="0"/>
          </a:p>
          <a:p>
            <a:endParaRPr lang="en-US" dirty="0"/>
          </a:p>
        </p:txBody>
      </p:sp>
      <p:sp>
        <p:nvSpPr>
          <p:cNvPr id="4" name="TextBox 3"/>
          <p:cNvSpPr txBox="1"/>
          <p:nvPr/>
        </p:nvSpPr>
        <p:spPr>
          <a:xfrm>
            <a:off x="304800" y="5666232"/>
            <a:ext cx="8686609" cy="830997"/>
          </a:xfrm>
          <a:prstGeom prst="rect">
            <a:avLst/>
          </a:prstGeom>
          <a:noFill/>
        </p:spPr>
        <p:txBody>
          <a:bodyPr wrap="none" rtlCol="0">
            <a:spAutoFit/>
          </a:bodyPr>
          <a:lstStyle/>
          <a:p>
            <a:r>
              <a:rPr lang="en-US" sz="1200" dirty="0"/>
              <a:t>Sources:</a:t>
            </a:r>
          </a:p>
          <a:p>
            <a:pPr>
              <a:buFontTx/>
              <a:buChar char="-"/>
            </a:pPr>
            <a:r>
              <a:rPr lang="en-US" sz="1200" dirty="0"/>
              <a:t>Five-year plan: gov.cn; China’s 12</a:t>
            </a:r>
            <a:r>
              <a:rPr lang="en-US" sz="1200" baseline="30000" dirty="0"/>
              <a:t>th</a:t>
            </a:r>
            <a:r>
              <a:rPr lang="en-US" sz="1200" dirty="0"/>
              <a:t> Five Year Plan: Overview, KPMG, March 2011.</a:t>
            </a:r>
          </a:p>
          <a:p>
            <a:pPr>
              <a:buFontTx/>
              <a:buChar char="-"/>
            </a:pPr>
            <a:r>
              <a:rPr lang="en-US" sz="1200" dirty="0"/>
              <a:t>US data: Patenting Prosperity: Invention and Economic Performance in the United States and its Metropolitan Areas, Brookings Institute</a:t>
            </a:r>
          </a:p>
          <a:p>
            <a:endParaRPr lang="en-US" sz="1200" dirty="0"/>
          </a:p>
        </p:txBody>
      </p:sp>
    </p:spTree>
    <p:extLst>
      <p:ext uri="{BB962C8B-B14F-4D97-AF65-F5344CB8AC3E}">
        <p14:creationId xmlns:p14="http://schemas.microsoft.com/office/powerpoint/2010/main" val="4132618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extBox 4"/>
          <p:cNvSpPr txBox="1"/>
          <p:nvPr/>
        </p:nvSpPr>
        <p:spPr>
          <a:xfrm>
            <a:off x="141514" y="5638800"/>
            <a:ext cx="9002486" cy="1015663"/>
          </a:xfrm>
          <a:prstGeom prst="rect">
            <a:avLst/>
          </a:prstGeom>
          <a:noFill/>
        </p:spPr>
        <p:txBody>
          <a:bodyPr wrap="square" rtlCol="0">
            <a:spAutoFit/>
          </a:bodyPr>
          <a:lstStyle/>
          <a:p>
            <a:pPr marL="285750" indent="-285750">
              <a:buFont typeface="Wingdings" pitchFamily="2" charset="2"/>
              <a:buChar char="è"/>
            </a:pPr>
            <a:r>
              <a:rPr lang="en-US" sz="2000" dirty="0" smtClean="0">
                <a:solidFill>
                  <a:srgbClr val="0033CC"/>
                </a:solidFill>
                <a:sym typeface="Wingdings" panose="05000000000000000000" pitchFamily="2" charset="2"/>
              </a:rPr>
              <a:t>Same conclusion as with R&amp;D investments: </a:t>
            </a:r>
            <a:r>
              <a:rPr lang="en-US" sz="2000" dirty="0" smtClean="0">
                <a:solidFill>
                  <a:srgbClr val="0033CC"/>
                </a:solidFill>
              </a:rPr>
              <a:t>Increases in patenting also concentrated in high IPR regions, and most of the effect come from completed SOEs </a:t>
            </a:r>
            <a:r>
              <a:rPr lang="en-US" sz="2000" dirty="0" smtClean="0">
                <a:solidFill>
                  <a:srgbClr val="0033CC"/>
                </a:solidFill>
              </a:rPr>
              <a:t>privatizations.</a:t>
            </a:r>
            <a:endParaRPr lang="en-US" sz="2000" dirty="0">
              <a:solidFill>
                <a:srgbClr val="0033CC"/>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55117371"/>
              </p:ext>
            </p:extLst>
          </p:nvPr>
        </p:nvGraphicFramePr>
        <p:xfrm>
          <a:off x="685800" y="1066800"/>
          <a:ext cx="7848600" cy="4437102"/>
        </p:xfrm>
        <a:graphic>
          <a:graphicData uri="http://schemas.openxmlformats.org/drawingml/2006/table">
            <a:tbl>
              <a:tblPr firstRow="1" firstCol="1" bandRow="1"/>
              <a:tblGrid>
                <a:gridCol w="1411945"/>
                <a:gridCol w="806825"/>
                <a:gridCol w="683751"/>
                <a:gridCol w="805971"/>
                <a:gridCol w="803406"/>
                <a:gridCol w="233330"/>
                <a:gridCol w="799133"/>
                <a:gridCol w="795715"/>
                <a:gridCol w="717938"/>
                <a:gridCol w="790586"/>
              </a:tblGrid>
              <a:tr h="252227">
                <a:tc gridSpan="10">
                  <a:txBody>
                    <a:bodyPr/>
                    <a:lstStyle/>
                    <a:p>
                      <a:pPr marL="0" marR="0">
                        <a:lnSpc>
                          <a:spcPct val="115000"/>
                        </a:lnSpc>
                        <a:spcBef>
                          <a:spcPts val="0"/>
                        </a:spcBef>
                        <a:spcAft>
                          <a:spcPts val="0"/>
                        </a:spcAft>
                      </a:pPr>
                      <a:r>
                        <a:rPr lang="en-US" sz="1400" i="1">
                          <a:solidFill>
                            <a:srgbClr val="000000"/>
                          </a:solidFill>
                          <a:effectLst/>
                          <a:latin typeface="Times New Roman"/>
                          <a:ea typeface="Times New Roman"/>
                          <a:cs typeface="Times New Roman"/>
                        </a:rPr>
                        <a:t>Panel B: Patent/Asset</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54">
                <a:tc>
                  <a:txBody>
                    <a:bodyPr/>
                    <a:lstStyle/>
                    <a:p>
                      <a:pPr>
                        <a:lnSpc>
                          <a:spcPct val="115000"/>
                        </a:lnSpc>
                      </a:pPr>
                      <a:endParaRPr lang="en-US" sz="1400">
                        <a:effectLst/>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Privatization completed</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Privatization failed</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55254">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(3)</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(4)</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(5)</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(6)</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(7)</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(8)</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227">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High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Low 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227">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After(1st year)</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0.009**</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0.007**</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73227">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(0.040)</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(0.457)</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(0.076)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(0.148)</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(0.011)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(0.027)</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(0.681)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(0.040)</a:t>
                      </a:r>
                      <a:endParaRPr lang="en-US" sz="1400">
                        <a:effectLst/>
                        <a:latin typeface="Calibri"/>
                        <a:ea typeface="SimSun"/>
                        <a:cs typeface="Times New Roman"/>
                      </a:endParaRPr>
                    </a:p>
                  </a:txBody>
                  <a:tcPr marL="68580" marR="68580" marT="0" marB="0">
                    <a:lnL>
                      <a:noFill/>
                    </a:lnL>
                    <a:lnR>
                      <a:noFill/>
                    </a:lnR>
                    <a:lnT>
                      <a:noFill/>
                    </a:lnT>
                    <a:lnB>
                      <a:noFill/>
                    </a:lnB>
                  </a:tcPr>
                </a:tc>
              </a:tr>
              <a:tr h="263998">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After(2nd year)</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0.007**</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-0.005</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lnL>
                      <a:noFill/>
                    </a:lnL>
                    <a:lnR>
                      <a:noFill/>
                    </a:lnR>
                    <a:lnT>
                      <a:noFill/>
                    </a:lnT>
                    <a:lnB>
                      <a:noFill/>
                    </a:lnB>
                  </a:tcPr>
                </a:tc>
              </a:tr>
              <a:tr h="473227">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(0.046)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(0.228)</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(0.096)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(0.460)</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(0.222)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(0.473)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(0.883)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(0.948)</a:t>
                      </a:r>
                      <a:endParaRPr lang="en-US" sz="1400">
                        <a:effectLst/>
                        <a:latin typeface="Calibri"/>
                        <a:ea typeface="SimSun"/>
                        <a:cs typeface="Times New Roman"/>
                      </a:endParaRPr>
                    </a:p>
                  </a:txBody>
                  <a:tcPr marL="68580" marR="68580" marT="0" marB="0">
                    <a:lnL>
                      <a:noFill/>
                    </a:lnL>
                    <a:lnR>
                      <a:noFill/>
                    </a:lnR>
                    <a:lnT>
                      <a:noFill/>
                    </a:lnT>
                    <a:lnB>
                      <a:noFill/>
                    </a:lnB>
                  </a:tcPr>
                </a:tc>
              </a:tr>
              <a:tr h="263998">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After(≥3rd year)</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0.011**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0.010</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0.014</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lnL>
                      <a:noFill/>
                    </a:lnL>
                    <a:lnR>
                      <a:noFill/>
                    </a:lnR>
                    <a:lnT>
                      <a:noFill/>
                    </a:lnT>
                    <a:lnB>
                      <a:noFill/>
                    </a:lnB>
                  </a:tcPr>
                </a:tc>
              </a:tr>
              <a:tr h="473227">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(0.029)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(0.150)</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(0.039)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(0.299)</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(0.282)</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(0.883)</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(0.208)</a:t>
                      </a:r>
                      <a:endParaRPr lang="en-US" sz="1400">
                        <a:effectLst/>
                        <a:latin typeface="Calibri"/>
                        <a:ea typeface="SimSu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(0.525)</a:t>
                      </a:r>
                      <a:endParaRPr lang="en-US" sz="1400">
                        <a:effectLst/>
                        <a:latin typeface="Calibri"/>
                        <a:ea typeface="SimSun"/>
                        <a:cs typeface="Times New Roman"/>
                      </a:endParaRPr>
                    </a:p>
                  </a:txBody>
                  <a:tcPr marL="68580" marR="68580" marT="0" marB="0">
                    <a:lnL>
                      <a:noFill/>
                    </a:lnL>
                    <a:lnR>
                      <a:noFill/>
                    </a:lnR>
                    <a:lnT>
                      <a:noFill/>
                    </a:lnT>
                    <a:lnB>
                      <a:noFill/>
                    </a:lnB>
                  </a:tcPr>
                </a:tc>
              </a:tr>
              <a:tr h="255254">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Controls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r>
              <a:tr h="255254">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Observations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773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881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914</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679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228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243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271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198</a:t>
                      </a:r>
                      <a:endParaRPr lang="en-US" sz="1400">
                        <a:effectLst/>
                        <a:latin typeface="Calibri"/>
                        <a:ea typeface="SimSun"/>
                        <a:cs typeface="Times New Roman"/>
                      </a:endParaRPr>
                    </a:p>
                  </a:txBody>
                  <a:tcPr marL="68580" marR="68580" marT="0" marB="0" anchor="ctr">
                    <a:lnL>
                      <a:noFill/>
                    </a:lnL>
                    <a:lnR>
                      <a:noFill/>
                    </a:lnR>
                    <a:lnT>
                      <a:noFill/>
                    </a:lnT>
                    <a:lnB>
                      <a:noFill/>
                    </a:lnB>
                  </a:tcPr>
                </a:tc>
              </a:tr>
              <a:tr h="252227">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R-squared</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0.144</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0.089</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0.175</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0.108</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0.265</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0.173</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Times New Roman"/>
                          <a:ea typeface="Times New Roman"/>
                          <a:cs typeface="Times New Roman"/>
                        </a:rPr>
                        <a:t>0.201</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Times New Roman"/>
                          <a:ea typeface="Times New Roman"/>
                          <a:cs typeface="Times New Roman"/>
                        </a:rPr>
                        <a:t>0.352</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90932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Quality?</a:t>
            </a:r>
            <a:endParaRPr lang="en-US" dirty="0"/>
          </a:p>
        </p:txBody>
      </p:sp>
      <p:sp>
        <p:nvSpPr>
          <p:cNvPr id="3" name="Content Placeholder 2"/>
          <p:cNvSpPr>
            <a:spLocks noGrp="1"/>
          </p:cNvSpPr>
          <p:nvPr>
            <p:ph idx="1"/>
          </p:nvPr>
        </p:nvSpPr>
        <p:spPr>
          <a:xfrm>
            <a:off x="304800" y="1219200"/>
            <a:ext cx="8534400" cy="4953000"/>
          </a:xfrm>
        </p:spPr>
        <p:txBody>
          <a:bodyPr>
            <a:normAutofit fontScale="92500" lnSpcReduction="20000"/>
          </a:bodyPr>
          <a:lstStyle/>
          <a:p>
            <a:r>
              <a:rPr lang="en-US" sz="2400" dirty="0" smtClean="0"/>
              <a:t>Our results so far indicates that private firms in recent years are more innovative and their innovation is strongly affected by local IPR </a:t>
            </a:r>
            <a:r>
              <a:rPr lang="en-US" sz="2400" dirty="0" smtClean="0"/>
              <a:t>protection.</a:t>
            </a:r>
            <a:endParaRPr lang="en-US" sz="2400" dirty="0" smtClean="0"/>
          </a:p>
          <a:p>
            <a:endParaRPr lang="en-US" sz="2400" dirty="0"/>
          </a:p>
          <a:p>
            <a:r>
              <a:rPr lang="en-US" sz="2400" dirty="0" smtClean="0"/>
              <a:t>Concern: we use R&amp;D investment and patent counts. What about patent quality?</a:t>
            </a:r>
          </a:p>
          <a:p>
            <a:endParaRPr lang="en-US" sz="2400" dirty="0"/>
          </a:p>
          <a:p>
            <a:r>
              <a:rPr lang="en-US" sz="2400" dirty="0" smtClean="0"/>
              <a:t>To examine patent quality, </a:t>
            </a:r>
            <a:r>
              <a:rPr lang="en-US" sz="2400" dirty="0"/>
              <a:t>we collected, for the 331 firms in our sample with the most Chinese patents, their global patent application </a:t>
            </a:r>
            <a:r>
              <a:rPr lang="en-US" sz="2400" dirty="0" smtClean="0"/>
              <a:t>and </a:t>
            </a:r>
            <a:r>
              <a:rPr lang="en-US" sz="2400" dirty="0"/>
              <a:t>citation </a:t>
            </a:r>
            <a:r>
              <a:rPr lang="en-US" sz="2400" dirty="0" smtClean="0"/>
              <a:t>data.</a:t>
            </a:r>
            <a:endParaRPr lang="en-US" sz="2400" dirty="0" smtClean="0"/>
          </a:p>
          <a:p>
            <a:endParaRPr lang="en-US" sz="2400" dirty="0"/>
          </a:p>
          <a:p>
            <a:r>
              <a:rPr lang="en-US" sz="2400" dirty="0" smtClean="0"/>
              <a:t>We examine the following measures:</a:t>
            </a:r>
          </a:p>
          <a:p>
            <a:pPr lvl="1"/>
            <a:r>
              <a:rPr lang="en-US" sz="2000" dirty="0" smtClean="0"/>
              <a:t>Citation per patent </a:t>
            </a:r>
            <a:r>
              <a:rPr lang="en-US" sz="2000" dirty="0" smtClean="0"/>
              <a:t>family.</a:t>
            </a:r>
            <a:endParaRPr lang="en-US" sz="2000" dirty="0" smtClean="0"/>
          </a:p>
          <a:p>
            <a:pPr lvl="1"/>
            <a:r>
              <a:rPr lang="en-US" sz="2000" dirty="0" smtClean="0"/>
              <a:t>IPC groups per </a:t>
            </a:r>
            <a:r>
              <a:rPr lang="en-US" sz="2000" dirty="0" smtClean="0"/>
              <a:t>patent.</a:t>
            </a:r>
            <a:endParaRPr lang="en-US" sz="2000" dirty="0" smtClean="0"/>
          </a:p>
          <a:p>
            <a:pPr lvl="1"/>
            <a:r>
              <a:rPr lang="en-US" sz="2000" dirty="0" smtClean="0"/>
              <a:t>Patents active in US, Japan, and European patent </a:t>
            </a:r>
            <a:r>
              <a:rPr lang="en-US" sz="2000" dirty="0" smtClean="0"/>
              <a:t>offices.</a:t>
            </a:r>
            <a:endParaRPr lang="en-US" sz="2000" dirty="0"/>
          </a:p>
        </p:txBody>
      </p:sp>
    </p:spTree>
    <p:extLst>
      <p:ext uri="{BB962C8B-B14F-4D97-AF65-F5344CB8AC3E}">
        <p14:creationId xmlns:p14="http://schemas.microsoft.com/office/powerpoint/2010/main" val="1448766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0092800"/>
              </p:ext>
            </p:extLst>
          </p:nvPr>
        </p:nvGraphicFramePr>
        <p:xfrm>
          <a:off x="304800" y="914400"/>
          <a:ext cx="6400801" cy="5766098"/>
        </p:xfrm>
        <a:graphic>
          <a:graphicData uri="http://schemas.openxmlformats.org/drawingml/2006/table">
            <a:tbl>
              <a:tblPr/>
              <a:tblGrid>
                <a:gridCol w="2200386"/>
                <a:gridCol w="1255831"/>
                <a:gridCol w="1255831"/>
                <a:gridCol w="1259409"/>
                <a:gridCol w="429344"/>
              </a:tblGrid>
              <a:tr h="210940">
                <a:tc gridSpan="3">
                  <a:txBody>
                    <a:bodyPr/>
                    <a:lstStyle/>
                    <a:p>
                      <a:pPr algn="l" fontAlgn="b"/>
                      <a:r>
                        <a:rPr lang="en-US" sz="1400" b="0" i="1" u="none" strike="noStrike">
                          <a:solidFill>
                            <a:srgbClr val="000000"/>
                          </a:solidFill>
                          <a:effectLst/>
                          <a:latin typeface="Times New Roman"/>
                        </a:rPr>
                        <a:t>Panel A: Entire sample: Patents published between 1990 - 2014</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400" b="0" i="0" u="none" strike="noStrike">
                          <a:solidFill>
                            <a:srgbClr val="000000"/>
                          </a:solidFill>
                          <a:effectLst/>
                          <a:latin typeface="Times New Roman"/>
                        </a:rPr>
                        <a:t> </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Times New Roman"/>
                        </a:rPr>
                        <a:t> </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940">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Private</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SOE</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t-stat (diff)</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r>
              <a:tr h="210940">
                <a:tc>
                  <a:txBody>
                    <a:bodyPr/>
                    <a:lstStyle/>
                    <a:p>
                      <a:pPr algn="l" fontAlgn="b"/>
                      <a:r>
                        <a:rPr lang="en-US" sz="1400" b="0" i="0" u="none" strike="noStrike">
                          <a:solidFill>
                            <a:srgbClr val="000000"/>
                          </a:solidFill>
                          <a:effectLst/>
                          <a:latin typeface="Times New Roman"/>
                        </a:rPr>
                        <a:t>Citation per patent</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0.76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0.47</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2.74</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IPC groups</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1.81</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1.66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3.15</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US</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6.1%</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4.2%</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2.40</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Japan</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1.9%</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-0.90</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EPO</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0.9%</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-1.21</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WIPO</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1.4%</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0.5%</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3.15</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173817">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r>
              <a:tr h="210940">
                <a:tc gridSpan="3">
                  <a:txBody>
                    <a:bodyPr/>
                    <a:lstStyle/>
                    <a:p>
                      <a:pPr algn="l" fontAlgn="b"/>
                      <a:r>
                        <a:rPr lang="en-US" sz="1400" b="0" i="1" u="none" strike="noStrike">
                          <a:solidFill>
                            <a:srgbClr val="000000"/>
                          </a:solidFill>
                          <a:effectLst/>
                          <a:latin typeface="Times New Roman"/>
                        </a:rPr>
                        <a:t>Panel B: Period 1 -- Patents published between 1990 - 2005</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400" b="0" i="0" u="none" strike="noStrike">
                          <a:solidFill>
                            <a:srgbClr val="000000"/>
                          </a:solidFill>
                          <a:effectLst/>
                          <a:latin typeface="Times New Roman"/>
                        </a:rPr>
                        <a:t> </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Times New Roman"/>
                        </a:rPr>
                        <a:t> </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940">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Private</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SOE</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t-stat (diff)</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r>
              <a:tr h="210940">
                <a:tc>
                  <a:txBody>
                    <a:bodyPr/>
                    <a:lstStyle/>
                    <a:p>
                      <a:pPr algn="l" fontAlgn="b"/>
                      <a:r>
                        <a:rPr lang="en-US" sz="1400" b="0" i="0" u="none" strike="noStrike">
                          <a:solidFill>
                            <a:srgbClr val="000000"/>
                          </a:solidFill>
                          <a:effectLst/>
                          <a:latin typeface="Times New Roman"/>
                        </a:rPr>
                        <a:t>Citation per patent</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2.89</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1.17</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4.06</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IPC groups</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1.89</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1.77</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1.04</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US</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17.6%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9.9%</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2.81</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Japan</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5.6%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3.8%</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1.20</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EPO</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0.3%</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0.5%</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-0.52</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WIPO</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0.00%</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0.00%</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173817">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r>
              <a:tr h="210940">
                <a:tc gridSpan="3">
                  <a:txBody>
                    <a:bodyPr/>
                    <a:lstStyle/>
                    <a:p>
                      <a:pPr algn="l" fontAlgn="b"/>
                      <a:r>
                        <a:rPr lang="en-US" sz="1400" b="0" i="1" u="none" strike="noStrike">
                          <a:solidFill>
                            <a:srgbClr val="000000"/>
                          </a:solidFill>
                          <a:effectLst/>
                          <a:latin typeface="Times New Roman"/>
                        </a:rPr>
                        <a:t>Panel C: Period 2 -- Patents published between 2006 - 2014</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400" b="0" i="0" u="none" strike="noStrike">
                          <a:solidFill>
                            <a:srgbClr val="000000"/>
                          </a:solidFill>
                          <a:effectLst/>
                          <a:latin typeface="Times New Roman"/>
                        </a:rPr>
                        <a:t> </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Times New Roman"/>
                        </a:rPr>
                        <a:t> </a:t>
                      </a:r>
                    </a:p>
                  </a:txBody>
                  <a:tcPr marL="8413" marR="8413" marT="841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940">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Private</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SOE</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sng" strike="noStrike">
                          <a:solidFill>
                            <a:srgbClr val="000000"/>
                          </a:solidFill>
                          <a:effectLst/>
                          <a:latin typeface="Times New Roman"/>
                        </a:rPr>
                        <a:t>t-stat (diff)</a:t>
                      </a: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w="6350" cap="flat" cmpd="sng" algn="ctr">
                      <a:solidFill>
                        <a:srgbClr val="000000"/>
                      </a:solidFill>
                      <a:prstDash val="solid"/>
                      <a:round/>
                      <a:headEnd type="none" w="med" len="med"/>
                      <a:tailEnd type="none" w="med" len="med"/>
                    </a:lnT>
                    <a:lnB>
                      <a:noFill/>
                    </a:lnB>
                  </a:tcPr>
                </a:tc>
              </a:tr>
              <a:tr h="210940">
                <a:tc>
                  <a:txBody>
                    <a:bodyPr/>
                    <a:lstStyle/>
                    <a:p>
                      <a:pPr algn="l" fontAlgn="b"/>
                      <a:r>
                        <a:rPr lang="en-US" sz="1400" b="0" i="0" u="none" strike="noStrike">
                          <a:solidFill>
                            <a:srgbClr val="000000"/>
                          </a:solidFill>
                          <a:effectLst/>
                          <a:latin typeface="Times New Roman"/>
                        </a:rPr>
                        <a:t>Citation per patent</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0.30</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0.19</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2.17</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IPC groups</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1.80</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1.61</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3.31</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US</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3.6%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2.0%</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2.76</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Japan</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0.7%</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1.2%</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-1.84</a:t>
                      </a:r>
                    </a:p>
                  </a:txBody>
                  <a:tcPr marL="8413" marR="8413" marT="8413" marB="0" anchor="b">
                    <a:lnL>
                      <a:noFill/>
                    </a:lnL>
                    <a:lnR>
                      <a:noFill/>
                    </a:lnR>
                    <a:lnT>
                      <a:noFill/>
                    </a:lnT>
                    <a:lnB>
                      <a:noFill/>
                    </a:lnB>
                  </a:tcPr>
                </a:tc>
                <a:tc>
                  <a:txBody>
                    <a:bodyPr/>
                    <a:lstStyle/>
                    <a:p>
                      <a:pPr algn="l" fontAlgn="b"/>
                      <a:r>
                        <a:rPr lang="en-US" sz="1400" b="0" i="0" u="none" strike="noStrike">
                          <a:solidFill>
                            <a:srgbClr val="000000"/>
                          </a:solidFill>
                          <a:effectLst/>
                          <a:latin typeface="Times New Roman"/>
                        </a:rPr>
                        <a:t>**</a:t>
                      </a: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EPO</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0.6%</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1.0%</a:t>
                      </a:r>
                    </a:p>
                  </a:txBody>
                  <a:tcPr marL="8413" marR="8413" marT="8413" marB="0" anchor="b">
                    <a:lnL>
                      <a:noFill/>
                    </a:lnL>
                    <a:lnR>
                      <a:noFill/>
                    </a:lnR>
                    <a:lnT>
                      <a:noFill/>
                    </a:lnT>
                    <a:lnB>
                      <a:noFill/>
                    </a:lnB>
                  </a:tcPr>
                </a:tc>
                <a:tc>
                  <a:txBody>
                    <a:bodyPr/>
                    <a:lstStyle/>
                    <a:p>
                      <a:pPr algn="ctr" fontAlgn="b"/>
                      <a:r>
                        <a:rPr lang="en-US" sz="1400" b="0" i="0" u="none" strike="noStrike">
                          <a:solidFill>
                            <a:srgbClr val="000000"/>
                          </a:solidFill>
                          <a:effectLst/>
                          <a:latin typeface="Times New Roman"/>
                        </a:rPr>
                        <a:t>-1.31</a:t>
                      </a:r>
                    </a:p>
                  </a:txBody>
                  <a:tcPr marL="8413" marR="8413" marT="8413" marB="0" anchor="b">
                    <a:lnL>
                      <a:noFill/>
                    </a:lnL>
                    <a:lnR>
                      <a:noFill/>
                    </a:lnR>
                    <a:lnT>
                      <a:noFill/>
                    </a:lnT>
                    <a:lnB>
                      <a:noFill/>
                    </a:lnB>
                  </a:tcPr>
                </a:tc>
                <a:tc>
                  <a:txBody>
                    <a:bodyPr/>
                    <a:lstStyle/>
                    <a:p>
                      <a:pPr algn="l" fontAlgn="b"/>
                      <a:endParaRPr lang="en-US" sz="1400" b="0" i="0" u="none" strike="noStrike">
                        <a:solidFill>
                          <a:srgbClr val="000000"/>
                        </a:solidFill>
                        <a:effectLst/>
                        <a:latin typeface="Times New Roman"/>
                      </a:endParaRPr>
                    </a:p>
                  </a:txBody>
                  <a:tcPr marL="8413" marR="8413" marT="8413" marB="0" anchor="b">
                    <a:lnL>
                      <a:noFill/>
                    </a:lnL>
                    <a:lnR>
                      <a:noFill/>
                    </a:lnR>
                    <a:lnT>
                      <a:noFill/>
                    </a:lnT>
                    <a:lnB>
                      <a:noFill/>
                    </a:lnB>
                  </a:tcPr>
                </a:tc>
              </a:tr>
              <a:tr h="210940">
                <a:tc>
                  <a:txBody>
                    <a:bodyPr/>
                    <a:lstStyle/>
                    <a:p>
                      <a:pPr algn="l" fontAlgn="b"/>
                      <a:r>
                        <a:rPr lang="en-US" sz="1400" b="0" i="0" u="none" strike="noStrike">
                          <a:solidFill>
                            <a:srgbClr val="000000"/>
                          </a:solidFill>
                          <a:effectLst/>
                          <a:latin typeface="Times New Roman"/>
                        </a:rPr>
                        <a:t>Patent active in WIPO</a:t>
                      </a: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Times New Roman"/>
                        </a:rPr>
                        <a:t>1.8%</a:t>
                      </a: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Times New Roman"/>
                        </a:rPr>
                        <a:t>0.7%</a:t>
                      </a: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Times New Roman"/>
                        </a:rPr>
                        <a:t>2.72</a:t>
                      </a: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a:rPr>
                        <a:t>***</a:t>
                      </a:r>
                    </a:p>
                  </a:txBody>
                  <a:tcPr marL="8413" marR="8413" marT="8413"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cxnSp>
        <p:nvCxnSpPr>
          <p:cNvPr id="6" name="Straight Arrow Connector 5"/>
          <p:cNvCxnSpPr/>
          <p:nvPr/>
        </p:nvCxnSpPr>
        <p:spPr>
          <a:xfrm flipV="1">
            <a:off x="6705600" y="4343400"/>
            <a:ext cx="381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051964" y="2866072"/>
            <a:ext cx="1932709" cy="1477328"/>
          </a:xfrm>
          <a:prstGeom prst="rect">
            <a:avLst/>
          </a:prstGeom>
          <a:noFill/>
        </p:spPr>
        <p:txBody>
          <a:bodyPr wrap="square" rtlCol="0">
            <a:spAutoFit/>
          </a:bodyPr>
          <a:lstStyle/>
          <a:p>
            <a:r>
              <a:rPr lang="en-US" dirty="0" smtClean="0">
                <a:solidFill>
                  <a:srgbClr val="0033CC"/>
                </a:solidFill>
              </a:rPr>
              <a:t>Private firms have higher quality patents,</a:t>
            </a:r>
          </a:p>
          <a:p>
            <a:r>
              <a:rPr lang="en-US" dirty="0" smtClean="0">
                <a:solidFill>
                  <a:srgbClr val="0033CC"/>
                </a:solidFill>
              </a:rPr>
              <a:t>Especially after 2006</a:t>
            </a:r>
            <a:endParaRPr lang="en-US" dirty="0">
              <a:solidFill>
                <a:srgbClr val="0033CC"/>
              </a:solidFill>
            </a:endParaRPr>
          </a:p>
        </p:txBody>
      </p:sp>
      <p:sp>
        <p:nvSpPr>
          <p:cNvPr id="8" name="TextBox 7"/>
          <p:cNvSpPr txBox="1"/>
          <p:nvPr/>
        </p:nvSpPr>
        <p:spPr>
          <a:xfrm>
            <a:off x="304799" y="424934"/>
            <a:ext cx="1788759" cy="369332"/>
          </a:xfrm>
          <a:prstGeom prst="rect">
            <a:avLst/>
          </a:prstGeom>
          <a:noFill/>
        </p:spPr>
        <p:txBody>
          <a:bodyPr wrap="none" rtlCol="0">
            <a:spAutoFit/>
          </a:bodyPr>
          <a:lstStyle/>
          <a:p>
            <a:r>
              <a:rPr lang="en-US" dirty="0" smtClean="0">
                <a:solidFill>
                  <a:srgbClr val="FF0000"/>
                </a:solidFill>
              </a:rPr>
              <a:t>Table 11 in Paper</a:t>
            </a:r>
            <a:endParaRPr lang="en-US" dirty="0">
              <a:solidFill>
                <a:srgbClr val="FF0000"/>
              </a:solidFill>
            </a:endParaRPr>
          </a:p>
        </p:txBody>
      </p:sp>
    </p:spTree>
    <p:extLst>
      <p:ext uri="{BB962C8B-B14F-4D97-AF65-F5344CB8AC3E}">
        <p14:creationId xmlns:p14="http://schemas.microsoft.com/office/powerpoint/2010/main" val="314000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Regressions</a:t>
            </a:r>
            <a:endParaRPr lang="en-US" dirty="0"/>
          </a:p>
        </p:txBody>
      </p:sp>
      <p:sp>
        <p:nvSpPr>
          <p:cNvPr id="3" name="Content Placeholder 2"/>
          <p:cNvSpPr>
            <a:spLocks noGrp="1"/>
          </p:cNvSpPr>
          <p:nvPr>
            <p:ph idx="1"/>
          </p:nvPr>
        </p:nvSpPr>
        <p:spPr>
          <a:xfrm>
            <a:off x="457200" y="990600"/>
            <a:ext cx="8229600" cy="5715000"/>
          </a:xfrm>
        </p:spPr>
        <p:txBody>
          <a:bodyPr>
            <a:normAutofit fontScale="70000" lnSpcReduction="20000"/>
          </a:bodyPr>
          <a:lstStyle/>
          <a:p>
            <a:r>
              <a:rPr lang="en-US" dirty="0" smtClean="0"/>
              <a:t>We also use IV regression to check the robustness of our </a:t>
            </a:r>
            <a:r>
              <a:rPr lang="en-US" dirty="0" smtClean="0"/>
              <a:t>results.</a:t>
            </a:r>
            <a:endParaRPr lang="en-US" dirty="0" smtClean="0"/>
          </a:p>
          <a:p>
            <a:endParaRPr lang="en-US" dirty="0"/>
          </a:p>
          <a:p>
            <a:r>
              <a:rPr lang="en-US" dirty="0" smtClean="0"/>
              <a:t>Instruments:</a:t>
            </a:r>
          </a:p>
          <a:p>
            <a:pPr lvl="1"/>
            <a:r>
              <a:rPr lang="en-US" dirty="0"/>
              <a:t>Christian College: number of Christian colleges founded by missionaries by 1920 in a </a:t>
            </a:r>
            <a:r>
              <a:rPr lang="en-US" dirty="0" smtClean="0"/>
              <a:t>province.</a:t>
            </a:r>
            <a:endParaRPr lang="en-US" dirty="0"/>
          </a:p>
          <a:p>
            <a:pPr lvl="1"/>
            <a:r>
              <a:rPr lang="en-US" dirty="0"/>
              <a:t>British Settlement: dummy variable indicating whether the province had a British settlement in the Qing </a:t>
            </a:r>
            <a:r>
              <a:rPr lang="en-US" dirty="0" smtClean="0"/>
              <a:t>dynasty.</a:t>
            </a:r>
            <a:endParaRPr lang="en-US" dirty="0"/>
          </a:p>
          <a:p>
            <a:endParaRPr lang="en-US" dirty="0" smtClean="0"/>
          </a:p>
          <a:p>
            <a:r>
              <a:rPr lang="en-US" dirty="0" smtClean="0"/>
              <a:t>Both instrument should be related to the notion of property rights in the population, but unrelated to the current provincial government’s enforcement of IPR </a:t>
            </a:r>
            <a:r>
              <a:rPr lang="en-US" dirty="0" smtClean="0"/>
              <a:t>rights.</a:t>
            </a:r>
            <a:endParaRPr lang="en-US" dirty="0" smtClean="0"/>
          </a:p>
          <a:p>
            <a:endParaRPr lang="en-US" dirty="0"/>
          </a:p>
          <a:p>
            <a:r>
              <a:rPr lang="en-US" dirty="0" smtClean="0"/>
              <a:t>Note that provincial officials are appointed by the Chinese Community Party, which likes to assign officials from other regions as part of the training of the CCP leadership rank (see for example, Capitalizing China, Fan, </a:t>
            </a:r>
            <a:r>
              <a:rPr lang="en-US" dirty="0" err="1" smtClean="0"/>
              <a:t>Morck</a:t>
            </a:r>
            <a:r>
              <a:rPr lang="en-US" dirty="0" smtClean="0"/>
              <a:t>, and Yeung, NBER working paper, 2011</a:t>
            </a:r>
            <a:r>
              <a:rPr lang="en-US" dirty="0" smtClean="0"/>
              <a:t>).</a:t>
            </a:r>
            <a:endParaRPr lang="en-US" dirty="0" smtClean="0"/>
          </a:p>
        </p:txBody>
      </p:sp>
    </p:spTree>
    <p:extLst>
      <p:ext uri="{BB962C8B-B14F-4D97-AF65-F5344CB8AC3E}">
        <p14:creationId xmlns:p14="http://schemas.microsoft.com/office/powerpoint/2010/main" val="324852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 First Stage</a:t>
            </a:r>
            <a:endParaRPr lang="en-US" dirty="0"/>
          </a:p>
        </p:txBody>
      </p:sp>
      <p:sp>
        <p:nvSpPr>
          <p:cNvPr id="5" name="TextBox 4"/>
          <p:cNvSpPr txBox="1"/>
          <p:nvPr/>
        </p:nvSpPr>
        <p:spPr>
          <a:xfrm>
            <a:off x="2057400" y="5835134"/>
            <a:ext cx="2276201" cy="369332"/>
          </a:xfrm>
          <a:prstGeom prst="rect">
            <a:avLst/>
          </a:prstGeom>
          <a:noFill/>
        </p:spPr>
        <p:txBody>
          <a:bodyPr wrap="none" rtlCol="0">
            <a:spAutoFit/>
          </a:bodyPr>
          <a:lstStyle/>
          <a:p>
            <a:r>
              <a:rPr lang="en-US" dirty="0" smtClean="0">
                <a:solidFill>
                  <a:srgbClr val="0033CC"/>
                </a:solidFill>
                <a:sym typeface="Wingdings" panose="05000000000000000000" pitchFamily="2" charset="2"/>
              </a:rPr>
              <a:t> Strong instruments</a:t>
            </a:r>
            <a:endParaRPr lang="en-US" dirty="0">
              <a:solidFill>
                <a:srgbClr val="0033CC"/>
              </a:solidFill>
            </a:endParaRPr>
          </a:p>
        </p:txBody>
      </p:sp>
      <p:sp>
        <p:nvSpPr>
          <p:cNvPr id="6" name="TextBox 5"/>
          <p:cNvSpPr txBox="1"/>
          <p:nvPr/>
        </p:nvSpPr>
        <p:spPr>
          <a:xfrm>
            <a:off x="1066800" y="956147"/>
            <a:ext cx="1796902" cy="369332"/>
          </a:xfrm>
          <a:prstGeom prst="rect">
            <a:avLst/>
          </a:prstGeom>
          <a:noFill/>
        </p:spPr>
        <p:txBody>
          <a:bodyPr wrap="none" rtlCol="0">
            <a:spAutoFit/>
          </a:bodyPr>
          <a:lstStyle/>
          <a:p>
            <a:r>
              <a:rPr lang="en-US" dirty="0" smtClean="0">
                <a:solidFill>
                  <a:srgbClr val="FF0000"/>
                </a:solidFill>
              </a:rPr>
              <a:t>Table 12 in paper</a:t>
            </a:r>
            <a:endParaRPr lang="en-US"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71849167"/>
              </p:ext>
            </p:extLst>
          </p:nvPr>
        </p:nvGraphicFramePr>
        <p:xfrm>
          <a:off x="1447800" y="1459284"/>
          <a:ext cx="6182994" cy="4171188"/>
        </p:xfrm>
        <a:graphic>
          <a:graphicData uri="http://schemas.openxmlformats.org/drawingml/2006/table">
            <a:tbl>
              <a:tblPr firstRow="1" firstCol="1" bandRow="1"/>
              <a:tblGrid>
                <a:gridCol w="2750302"/>
                <a:gridCol w="1716346"/>
                <a:gridCol w="1716346"/>
              </a:tblGrid>
              <a:tr h="203835">
                <a:tc gridSpan="2">
                  <a:txBody>
                    <a:bodyPr/>
                    <a:lstStyle/>
                    <a:p>
                      <a:pPr marL="0" marR="0">
                        <a:lnSpc>
                          <a:spcPct val="115000"/>
                        </a:lnSpc>
                        <a:spcBef>
                          <a:spcPts val="0"/>
                        </a:spcBef>
                        <a:spcAft>
                          <a:spcPts val="0"/>
                        </a:spcAft>
                      </a:pPr>
                      <a:r>
                        <a:rPr lang="en-US" sz="1400" i="1">
                          <a:effectLst/>
                          <a:latin typeface="Times New Roman"/>
                          <a:ea typeface="Times New Roman"/>
                          <a:cs typeface="Times New Roman"/>
                        </a:rPr>
                        <a:t>Panel A: First Stage Results</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 </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a:lnSpc>
                          <a:spcPct val="115000"/>
                        </a:lnSpc>
                      </a:pPr>
                      <a:endParaRPr lang="en-US" sz="1400">
                        <a:effectLst/>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IPP1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IPP2</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Christian College</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0.041***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03835">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 </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(0.01)</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British Settlement</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-0.006</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0.003***</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(0.30)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 </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Christian College×SOE</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-0.020***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-0.0003</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(0.24)</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British Settlement×SOE</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-0.0003</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(0.85)</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(0.60)</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SOE</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0.008</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-0.0001</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a:lnSpc>
                          <a:spcPct val="115000"/>
                        </a:lnSpc>
                      </a:pPr>
                      <a:endParaRPr lang="en-US" sz="14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(0.53)</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(0.69)</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Controls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Yes</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Observations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15,830</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14,690</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R-squared</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0.071</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0.292</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a:effectLst/>
                          <a:latin typeface="Times New Roman"/>
                          <a:ea typeface="Times New Roman"/>
                          <a:cs typeface="Times New Roman"/>
                        </a:rPr>
                        <a:t>Partial-F test for IVs</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25.29</a:t>
                      </a:r>
                      <a:endParaRPr lang="en-US" sz="14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18.58</a:t>
                      </a:r>
                      <a:endParaRPr lang="en-US" sz="1400">
                        <a:effectLst/>
                        <a:latin typeface="Calibri"/>
                        <a:ea typeface="SimSun"/>
                        <a:cs typeface="Times New Roman"/>
                      </a:endParaRPr>
                    </a:p>
                  </a:txBody>
                  <a:tcPr marL="68580" marR="68580" marT="0" marB="0" anchor="ctr">
                    <a:lnL>
                      <a:noFill/>
                    </a:lnL>
                    <a:lnR>
                      <a:noFill/>
                    </a:lnR>
                    <a:lnT>
                      <a:noFill/>
                    </a:lnT>
                    <a:lnB>
                      <a:noFill/>
                    </a:lnB>
                  </a:tcPr>
                </a:tc>
              </a:tr>
              <a:tr h="203835">
                <a:tc>
                  <a:txBody>
                    <a:bodyPr/>
                    <a:lstStyle/>
                    <a:p>
                      <a:pPr marL="0" marR="0">
                        <a:lnSpc>
                          <a:spcPct val="115000"/>
                        </a:lnSpc>
                        <a:spcBef>
                          <a:spcPts val="0"/>
                        </a:spcBef>
                        <a:spcAft>
                          <a:spcPts val="0"/>
                        </a:spcAft>
                      </a:pPr>
                      <a:r>
                        <a:rPr lang="en-US" sz="1400" dirty="0">
                          <a:effectLst/>
                          <a:latin typeface="Times New Roman"/>
                          <a:ea typeface="Times New Roman"/>
                          <a:cs typeface="Times New Roman"/>
                        </a:rPr>
                        <a:t> </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Times New Roman"/>
                          <a:cs typeface="Times New Roman"/>
                        </a:rPr>
                        <a:t>(p=0.000)</a:t>
                      </a:r>
                      <a:endParaRPr lang="en-US" sz="14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Times New Roman"/>
                          <a:cs typeface="Times New Roman"/>
                        </a:rPr>
                        <a:t>(p=0.000)</a:t>
                      </a:r>
                      <a:endParaRPr lang="en-US" sz="14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3207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 Second Stage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452802"/>
              </p:ext>
            </p:extLst>
          </p:nvPr>
        </p:nvGraphicFramePr>
        <p:xfrm>
          <a:off x="762000" y="990600"/>
          <a:ext cx="7467602" cy="4767072"/>
        </p:xfrm>
        <a:graphic>
          <a:graphicData uri="http://schemas.openxmlformats.org/drawingml/2006/table">
            <a:tbl>
              <a:tblPr firstRow="1" firstCol="1" bandRow="1"/>
              <a:tblGrid>
                <a:gridCol w="2135902"/>
                <a:gridCol w="1332925"/>
                <a:gridCol w="1332925"/>
                <a:gridCol w="1332925"/>
                <a:gridCol w="1332925"/>
              </a:tblGrid>
              <a:tr h="264459">
                <a:tc gridSpan="2">
                  <a:txBody>
                    <a:bodyPr/>
                    <a:lstStyle/>
                    <a:p>
                      <a:pPr marL="0" marR="0">
                        <a:lnSpc>
                          <a:spcPct val="115000"/>
                        </a:lnSpc>
                        <a:spcBef>
                          <a:spcPts val="0"/>
                        </a:spcBef>
                        <a:spcAft>
                          <a:spcPts val="0"/>
                        </a:spcAft>
                      </a:pPr>
                      <a:r>
                        <a:rPr lang="en-US" sz="1600" i="1">
                          <a:effectLst/>
                          <a:latin typeface="Times New Roman"/>
                          <a:ea typeface="Times New Roman"/>
                          <a:cs typeface="Times New Roman"/>
                        </a:rPr>
                        <a:t>Panel B: Second Stage Results</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a:effectLst/>
                          <a:latin typeface="Times New Roman"/>
                          <a:ea typeface="Times New Roman"/>
                          <a:cs typeface="Times New Roman"/>
                        </a:rPr>
                        <a:t> </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a:ea typeface="Times New Roman"/>
                          <a:cs typeface="Times New Roman"/>
                        </a:rPr>
                        <a:t> </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a:ea typeface="Times New Roman"/>
                          <a:cs typeface="Times New Roman"/>
                        </a:rPr>
                        <a:t> </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59">
                <a:tc>
                  <a:txBody>
                    <a:bodyPr/>
                    <a:lstStyle/>
                    <a:p>
                      <a:pPr>
                        <a:lnSpc>
                          <a:spcPct val="115000"/>
                        </a:lnSpc>
                      </a:pPr>
                      <a:endParaRPr lang="en-US" sz="1600">
                        <a:effectLst/>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(1)</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(2)</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(3)</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(4)</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18">
                <a:tc>
                  <a:txBody>
                    <a:bodyPr/>
                    <a:lstStyle/>
                    <a:p>
                      <a:pPr>
                        <a:lnSpc>
                          <a:spcPct val="115000"/>
                        </a:lnSpc>
                      </a:pPr>
                      <a:endParaRPr lang="en-US" sz="16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R&amp;D stock/assets</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R&amp;D stock/assets</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Patent stock/assets</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Patent stock/assets</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59">
                <a:tc>
                  <a:txBody>
                    <a:bodyPr/>
                    <a:lstStyle/>
                    <a:p>
                      <a:pPr marL="0" marR="0">
                        <a:lnSpc>
                          <a:spcPct val="115000"/>
                        </a:lnSpc>
                        <a:spcBef>
                          <a:spcPts val="0"/>
                        </a:spcBef>
                        <a:spcAft>
                          <a:spcPts val="0"/>
                        </a:spcAft>
                      </a:pPr>
                      <a:r>
                        <a:rPr lang="en-US" sz="1600">
                          <a:effectLst/>
                          <a:latin typeface="Times New Roman"/>
                          <a:ea typeface="Times New Roman"/>
                          <a:cs typeface="Times New Roman"/>
                        </a:rPr>
                        <a:t>SOE</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0.110***</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0.0002</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0.151*</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0.039</a:t>
                      </a:r>
                      <a:endParaRPr lang="en-US" sz="1600">
                        <a:effectLst/>
                        <a:latin typeface="Calibri"/>
                        <a:ea typeface="SimSu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64459">
                <a:tc>
                  <a:txBody>
                    <a:bodyPr/>
                    <a:lstStyle/>
                    <a:p>
                      <a:pPr>
                        <a:lnSpc>
                          <a:spcPct val="115000"/>
                        </a:lnSpc>
                      </a:pPr>
                      <a:endParaRPr lang="en-US" sz="1600">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0.00 </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(0.95)</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(0.08)</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(0.16)</a:t>
                      </a:r>
                      <a:endParaRPr lang="en-US" sz="1600">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marL="0" marR="0">
                        <a:lnSpc>
                          <a:spcPct val="115000"/>
                        </a:lnSpc>
                        <a:spcBef>
                          <a:spcPts val="0"/>
                        </a:spcBef>
                        <a:spcAft>
                          <a:spcPts val="0"/>
                        </a:spcAft>
                      </a:pPr>
                      <a:r>
                        <a:rPr lang="en-US" sz="1600" dirty="0">
                          <a:solidFill>
                            <a:srgbClr val="FF0000"/>
                          </a:solidFill>
                          <a:effectLst/>
                          <a:latin typeface="Times New Roman"/>
                          <a:ea typeface="Times New Roman"/>
                          <a:cs typeface="Times New Roman"/>
                        </a:rPr>
                        <a:t>IPP1</a:t>
                      </a:r>
                      <a:endParaRPr lang="en-US" sz="1600" dirty="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0.098***</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0.240***</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r>
              <a:tr h="264459">
                <a:tc>
                  <a:txBody>
                    <a:bodyPr/>
                    <a:lstStyle/>
                    <a:p>
                      <a:pPr>
                        <a:lnSpc>
                          <a:spcPct val="115000"/>
                        </a:lnSpc>
                      </a:pPr>
                      <a:endParaRPr lang="en-US" sz="1600" dirty="0">
                        <a:solidFill>
                          <a:srgbClr val="FF0000"/>
                        </a:solidFill>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0.00 </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(0.00)</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r>
              <a:tr h="264459">
                <a:tc>
                  <a:txBody>
                    <a:bodyPr/>
                    <a:lstStyle/>
                    <a:p>
                      <a:pPr marL="0" marR="0">
                        <a:lnSpc>
                          <a:spcPct val="115000"/>
                        </a:lnSpc>
                        <a:spcBef>
                          <a:spcPts val="0"/>
                        </a:spcBef>
                        <a:spcAft>
                          <a:spcPts val="0"/>
                        </a:spcAft>
                      </a:pPr>
                      <a:r>
                        <a:rPr lang="en-US" sz="1600">
                          <a:solidFill>
                            <a:srgbClr val="FF0000"/>
                          </a:solidFill>
                          <a:effectLst/>
                          <a:latin typeface="Times New Roman"/>
                          <a:ea typeface="Times New Roman"/>
                          <a:cs typeface="Times New Roman"/>
                        </a:rPr>
                        <a:t>SOE×IPP1</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FF0000"/>
                          </a:solidFill>
                          <a:effectLst/>
                          <a:latin typeface="Times New Roman"/>
                          <a:ea typeface="Times New Roman"/>
                          <a:cs typeface="Times New Roman"/>
                        </a:rPr>
                        <a:t>-0.157***</a:t>
                      </a:r>
                      <a:endParaRPr lang="en-US" sz="1600" dirty="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-0.258**</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r>
              <a:tr h="264459">
                <a:tc>
                  <a:txBody>
                    <a:bodyPr/>
                    <a:lstStyle/>
                    <a:p>
                      <a:pPr>
                        <a:lnSpc>
                          <a:spcPct val="115000"/>
                        </a:lnSpc>
                      </a:pPr>
                      <a:endParaRPr lang="en-US" sz="1600">
                        <a:solidFill>
                          <a:srgbClr val="FF0000"/>
                        </a:solidFill>
                        <a:effectLst/>
                        <a:latin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0.00 </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dirty="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(0.03)</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r>
              <a:tr h="264459">
                <a:tc>
                  <a:txBody>
                    <a:bodyPr/>
                    <a:lstStyle/>
                    <a:p>
                      <a:pPr marL="0" marR="0">
                        <a:lnSpc>
                          <a:spcPct val="115000"/>
                        </a:lnSpc>
                        <a:spcBef>
                          <a:spcPts val="0"/>
                        </a:spcBef>
                        <a:spcAft>
                          <a:spcPts val="0"/>
                        </a:spcAft>
                      </a:pPr>
                      <a:r>
                        <a:rPr lang="en-US" sz="1600">
                          <a:solidFill>
                            <a:srgbClr val="FF0000"/>
                          </a:solidFill>
                          <a:effectLst/>
                          <a:latin typeface="Times New Roman"/>
                          <a:ea typeface="Times New Roman"/>
                          <a:cs typeface="Times New Roman"/>
                        </a:rPr>
                        <a:t>IPP2</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FF0000"/>
                          </a:solidFill>
                          <a:effectLst/>
                          <a:latin typeface="Times New Roman"/>
                          <a:ea typeface="Times New Roman"/>
                          <a:cs typeface="Times New Roman"/>
                        </a:rPr>
                        <a:t>0.809**</a:t>
                      </a:r>
                      <a:endParaRPr lang="en-US" sz="1600" dirty="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dirty="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11.275***</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a:lnSpc>
                          <a:spcPct val="115000"/>
                        </a:lnSpc>
                      </a:pPr>
                      <a:endParaRPr lang="en-US" sz="1600">
                        <a:solidFill>
                          <a:srgbClr val="FF0000"/>
                        </a:solidFill>
                        <a:effectLst/>
                        <a:latin typeface="Calibri"/>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(0.05)</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dirty="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0.00 </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marL="0" marR="0">
                        <a:lnSpc>
                          <a:spcPct val="115000"/>
                        </a:lnSpc>
                        <a:spcBef>
                          <a:spcPts val="0"/>
                        </a:spcBef>
                        <a:spcAft>
                          <a:spcPts val="0"/>
                        </a:spcAft>
                      </a:pPr>
                      <a:r>
                        <a:rPr lang="en-US" sz="1600">
                          <a:solidFill>
                            <a:srgbClr val="FF0000"/>
                          </a:solidFill>
                          <a:effectLst/>
                          <a:latin typeface="Times New Roman"/>
                          <a:ea typeface="Times New Roman"/>
                          <a:cs typeface="Times New Roman"/>
                        </a:rPr>
                        <a:t>SOE×IPP2</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-0.866**</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dirty="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FF0000"/>
                          </a:solidFill>
                          <a:effectLst/>
                          <a:latin typeface="Times New Roman"/>
                          <a:ea typeface="Times New Roman"/>
                          <a:cs typeface="Times New Roman"/>
                        </a:rPr>
                        <a:t>-8.358**</a:t>
                      </a:r>
                      <a:endParaRPr lang="en-US" sz="1600" dirty="0">
                        <a:solidFill>
                          <a:srgbClr val="FF0000"/>
                        </a:solidFill>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a:lnSpc>
                          <a:spcPct val="115000"/>
                        </a:lnSpc>
                      </a:pPr>
                      <a:endParaRPr lang="en-US" sz="1600">
                        <a:solidFill>
                          <a:srgbClr val="FF0000"/>
                        </a:solidFill>
                        <a:effectLst/>
                        <a:latin typeface="Calibri"/>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solidFill>
                            <a:srgbClr val="FF0000"/>
                          </a:solidFill>
                          <a:effectLst/>
                          <a:latin typeface="Times New Roman"/>
                          <a:ea typeface="Times New Roman"/>
                          <a:cs typeface="Times New Roman"/>
                        </a:rPr>
                        <a:t>(0.02)</a:t>
                      </a:r>
                      <a:endParaRPr lang="en-US" sz="1600">
                        <a:solidFill>
                          <a:srgbClr val="FF0000"/>
                        </a:solidFill>
                        <a:effectLst/>
                        <a:latin typeface="Calibri"/>
                        <a:ea typeface="SimSun"/>
                        <a:cs typeface="Times New Roman"/>
                      </a:endParaRPr>
                    </a:p>
                  </a:txBody>
                  <a:tcPr marL="68580" marR="68580" marT="0" marB="0" anchor="ctr">
                    <a:lnL>
                      <a:noFill/>
                    </a:lnL>
                    <a:lnR>
                      <a:noFill/>
                    </a:lnR>
                    <a:lnT>
                      <a:noFill/>
                    </a:lnT>
                    <a:lnB>
                      <a:noFill/>
                    </a:lnB>
                  </a:tcPr>
                </a:tc>
                <a:tc>
                  <a:txBody>
                    <a:bodyPr/>
                    <a:lstStyle/>
                    <a:p>
                      <a:pPr>
                        <a:lnSpc>
                          <a:spcPct val="115000"/>
                        </a:lnSpc>
                      </a:pPr>
                      <a:endParaRPr lang="en-US" sz="1600">
                        <a:solidFill>
                          <a:srgbClr val="FF0000"/>
                        </a:solidFill>
                        <a:effectLst/>
                        <a:latin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FF0000"/>
                          </a:solidFill>
                          <a:effectLst/>
                          <a:latin typeface="Times New Roman"/>
                          <a:ea typeface="Times New Roman"/>
                          <a:cs typeface="Times New Roman"/>
                        </a:rPr>
                        <a:t>(0.02)</a:t>
                      </a:r>
                      <a:endParaRPr lang="en-US" sz="1600" dirty="0">
                        <a:solidFill>
                          <a:srgbClr val="FF0000"/>
                        </a:solidFill>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marL="0" marR="0">
                        <a:lnSpc>
                          <a:spcPct val="115000"/>
                        </a:lnSpc>
                        <a:spcBef>
                          <a:spcPts val="0"/>
                        </a:spcBef>
                        <a:spcAft>
                          <a:spcPts val="0"/>
                        </a:spcAft>
                      </a:pPr>
                      <a:r>
                        <a:rPr lang="en-US" sz="1600">
                          <a:effectLst/>
                          <a:latin typeface="Times New Roman"/>
                          <a:ea typeface="Times New Roman"/>
                          <a:cs typeface="Times New Roman"/>
                        </a:rPr>
                        <a:t>Controls</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Yes</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Yes</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Yes</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Times New Roman"/>
                          <a:ea typeface="Times New Roman"/>
                          <a:cs typeface="Times New Roman"/>
                        </a:rPr>
                        <a:t>Yes</a:t>
                      </a:r>
                      <a:endParaRPr lang="en-US" sz="1600" dirty="0">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marL="0" marR="0">
                        <a:lnSpc>
                          <a:spcPct val="115000"/>
                        </a:lnSpc>
                        <a:spcBef>
                          <a:spcPts val="0"/>
                        </a:spcBef>
                        <a:spcAft>
                          <a:spcPts val="0"/>
                        </a:spcAft>
                      </a:pPr>
                      <a:r>
                        <a:rPr lang="en-US" sz="1600">
                          <a:effectLst/>
                          <a:latin typeface="Times New Roman"/>
                          <a:ea typeface="Times New Roman"/>
                          <a:cs typeface="Times New Roman"/>
                        </a:rPr>
                        <a:t>Observations</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11,344</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10,816</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15,827</a:t>
                      </a:r>
                      <a:endParaRPr lang="en-US" sz="1600">
                        <a:effectLst/>
                        <a:latin typeface="Calibri"/>
                        <a:ea typeface="SimSun"/>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14,687</a:t>
                      </a:r>
                      <a:endParaRPr lang="en-US" sz="1600">
                        <a:effectLst/>
                        <a:latin typeface="Calibri"/>
                        <a:ea typeface="SimSun"/>
                        <a:cs typeface="Times New Roman"/>
                      </a:endParaRPr>
                    </a:p>
                  </a:txBody>
                  <a:tcPr marL="68580" marR="68580" marT="0" marB="0" anchor="ctr">
                    <a:lnL>
                      <a:noFill/>
                    </a:lnL>
                    <a:lnR>
                      <a:noFill/>
                    </a:lnR>
                    <a:lnT>
                      <a:noFill/>
                    </a:lnT>
                    <a:lnB>
                      <a:noFill/>
                    </a:lnB>
                  </a:tcPr>
                </a:tc>
              </a:tr>
              <a:tr h="264459">
                <a:tc>
                  <a:txBody>
                    <a:bodyPr/>
                    <a:lstStyle/>
                    <a:p>
                      <a:pPr marL="0" marR="0">
                        <a:lnSpc>
                          <a:spcPct val="115000"/>
                        </a:lnSpc>
                        <a:spcBef>
                          <a:spcPts val="0"/>
                        </a:spcBef>
                        <a:spcAft>
                          <a:spcPts val="0"/>
                        </a:spcAft>
                      </a:pPr>
                      <a:r>
                        <a:rPr lang="en-US" sz="1600">
                          <a:effectLst/>
                          <a:latin typeface="Times New Roman"/>
                          <a:ea typeface="Times New Roman"/>
                          <a:cs typeface="Times New Roman"/>
                        </a:rPr>
                        <a:t>R-squared</a:t>
                      </a:r>
                      <a:endParaRPr lang="en-US" sz="16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0.17</a:t>
                      </a:r>
                      <a:endParaRPr lang="en-US" sz="16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0.281</a:t>
                      </a:r>
                      <a:endParaRPr lang="en-US" sz="16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Times New Roman"/>
                          <a:cs typeface="Times New Roman"/>
                        </a:rPr>
                        <a:t>0.152</a:t>
                      </a:r>
                      <a:endParaRPr lang="en-US" sz="160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a:ea typeface="Times New Roman"/>
                          <a:cs typeface="Times New Roman"/>
                        </a:rPr>
                        <a:t>0.158</a:t>
                      </a:r>
                      <a:endParaRPr lang="en-US" sz="1600" dirty="0">
                        <a:effectLst/>
                        <a:latin typeface="Calibri"/>
                        <a:ea typeface="SimSu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52400" y="5855961"/>
            <a:ext cx="9059083" cy="923330"/>
          </a:xfrm>
          <a:prstGeom prst="rect">
            <a:avLst/>
          </a:prstGeom>
          <a:noFill/>
        </p:spPr>
        <p:txBody>
          <a:bodyPr wrap="none" rtlCol="0">
            <a:spAutoFit/>
          </a:bodyPr>
          <a:lstStyle/>
          <a:p>
            <a:r>
              <a:rPr lang="en-US" dirty="0" smtClean="0">
                <a:solidFill>
                  <a:srgbClr val="0033CC"/>
                </a:solidFill>
              </a:rPr>
              <a:t>As in baseline results, IPP measures are positively associated with innovation; and IPP </a:t>
            </a:r>
          </a:p>
          <a:p>
            <a:r>
              <a:rPr lang="en-US" dirty="0" smtClean="0">
                <a:solidFill>
                  <a:srgbClr val="0033CC"/>
                </a:solidFill>
              </a:rPr>
              <a:t>Interacted with state-ownership is negatively associated with innovation indicating that private</a:t>
            </a:r>
          </a:p>
          <a:p>
            <a:r>
              <a:rPr lang="en-US" dirty="0" smtClean="0">
                <a:solidFill>
                  <a:srgbClr val="0033CC"/>
                </a:solidFill>
              </a:rPr>
              <a:t>firms’ innovation are more sensitive to IPR protection than SOEs’.</a:t>
            </a:r>
            <a:endParaRPr lang="en-US" dirty="0">
              <a:solidFill>
                <a:srgbClr val="0033CC"/>
              </a:solidFill>
            </a:endParaRPr>
          </a:p>
        </p:txBody>
      </p:sp>
    </p:spTree>
    <p:extLst>
      <p:ext uri="{BB962C8B-B14F-4D97-AF65-F5344CB8AC3E}">
        <p14:creationId xmlns:p14="http://schemas.microsoft.com/office/powerpoint/2010/main" val="1146326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066800"/>
            <a:ext cx="8305800" cy="5715000"/>
          </a:xfrm>
        </p:spPr>
        <p:txBody>
          <a:bodyPr>
            <a:normAutofit fontScale="77500" lnSpcReduction="20000"/>
          </a:bodyPr>
          <a:lstStyle/>
          <a:p>
            <a:r>
              <a:rPr lang="en-US" dirty="0" smtClean="0"/>
              <a:t>Within China, IPR protection is positively associated with </a:t>
            </a:r>
            <a:r>
              <a:rPr lang="en-US" dirty="0" smtClean="0"/>
              <a:t>innovation.</a:t>
            </a:r>
            <a:endParaRPr lang="en-US" dirty="0" smtClean="0"/>
          </a:p>
          <a:p>
            <a:endParaRPr lang="en-US" dirty="0"/>
          </a:p>
          <a:p>
            <a:r>
              <a:rPr lang="en-US" dirty="0" smtClean="0"/>
              <a:t>While in earlier years SOEs obtained more patents, since 2006, private firms have been more innovative, and the gaps are larger in provinces with high IPR </a:t>
            </a:r>
            <a:r>
              <a:rPr lang="en-US" dirty="0" smtClean="0"/>
              <a:t>protection.</a:t>
            </a:r>
            <a:endParaRPr lang="en-US" dirty="0" smtClean="0"/>
          </a:p>
          <a:p>
            <a:endParaRPr lang="en-US" dirty="0"/>
          </a:p>
          <a:p>
            <a:r>
              <a:rPr lang="en-US" dirty="0" smtClean="0"/>
              <a:t>When SOEs privatized, innovation goes up, but the increase is larger in provinces with high IPR </a:t>
            </a:r>
            <a:r>
              <a:rPr lang="en-US" dirty="0" smtClean="0"/>
              <a:t>protection.</a:t>
            </a:r>
            <a:endParaRPr lang="en-US" dirty="0" smtClean="0"/>
          </a:p>
          <a:p>
            <a:endParaRPr lang="en-US" dirty="0"/>
          </a:p>
          <a:p>
            <a:pPr marL="0" indent="0">
              <a:buNone/>
            </a:pPr>
            <a:r>
              <a:rPr lang="en-US" dirty="0" smtClean="0">
                <a:sym typeface="Wingdings" panose="05000000000000000000" pitchFamily="2" charset="2"/>
              </a:rPr>
              <a:t> </a:t>
            </a:r>
            <a:r>
              <a:rPr lang="en-US" dirty="0" smtClean="0"/>
              <a:t>Institutions do matter in China; private sectors firms particularly sensitive to institutional quality. Important policy implications for China’s future growth </a:t>
            </a:r>
            <a:r>
              <a:rPr lang="en-US" dirty="0" smtClean="0"/>
              <a:t>strategy.</a:t>
            </a:r>
            <a:endParaRPr lang="en-US" dirty="0"/>
          </a:p>
        </p:txBody>
      </p:sp>
    </p:spTree>
    <p:extLst>
      <p:ext uri="{BB962C8B-B14F-4D97-AF65-F5344CB8AC3E}">
        <p14:creationId xmlns:p14="http://schemas.microsoft.com/office/powerpoint/2010/main" val="229277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9000"/>
          </a:xfrm>
        </p:spPr>
        <p:txBody>
          <a:bodyPr/>
          <a:lstStyle/>
          <a:p>
            <a:r>
              <a:rPr lang="en-US" dirty="0" smtClean="0"/>
              <a:t>Innovative China: An Oxymoron?</a:t>
            </a:r>
            <a:endParaRPr lang="en-US" dirty="0"/>
          </a:p>
        </p:txBody>
      </p:sp>
      <p:sp>
        <p:nvSpPr>
          <p:cNvPr id="3" name="Content Placeholder 2"/>
          <p:cNvSpPr>
            <a:spLocks noGrp="1"/>
          </p:cNvSpPr>
          <p:nvPr>
            <p:ph idx="1"/>
          </p:nvPr>
        </p:nvSpPr>
        <p:spPr>
          <a:xfrm>
            <a:off x="381000" y="1219200"/>
            <a:ext cx="8375650" cy="4248150"/>
          </a:xfrm>
        </p:spPr>
        <p:txBody>
          <a:bodyPr>
            <a:normAutofit fontScale="85000" lnSpcReduction="20000"/>
          </a:bodyPr>
          <a:lstStyle/>
          <a:p>
            <a:r>
              <a:rPr lang="en-US" sz="2800" dirty="0" smtClean="0"/>
              <a:t>China has a poor record in intellectual property </a:t>
            </a:r>
            <a:r>
              <a:rPr lang="en-US" sz="2800" dirty="0" smtClean="0"/>
              <a:t>protection.</a:t>
            </a:r>
            <a:endParaRPr lang="en-US" sz="2800" dirty="0" smtClean="0"/>
          </a:p>
          <a:p>
            <a:endParaRPr lang="en-US" sz="2800" dirty="0"/>
          </a:p>
          <a:p>
            <a:r>
              <a:rPr lang="en-US" sz="2800" dirty="0" smtClean="0"/>
              <a:t>China’s judicial system is not </a:t>
            </a:r>
            <a:r>
              <a:rPr lang="en-US" sz="2800" dirty="0" smtClean="0"/>
              <a:t>independent.</a:t>
            </a:r>
            <a:endParaRPr lang="en-US" sz="2800" dirty="0" smtClean="0"/>
          </a:p>
          <a:p>
            <a:endParaRPr lang="en-US" sz="2800" dirty="0"/>
          </a:p>
          <a:p>
            <a:r>
              <a:rPr lang="en-US" sz="2800" dirty="0" smtClean="0"/>
              <a:t>China’s state-owned enterprises control key sectors of the </a:t>
            </a:r>
            <a:r>
              <a:rPr lang="en-US" sz="2800" dirty="0" smtClean="0"/>
              <a:t>economy.</a:t>
            </a:r>
            <a:endParaRPr lang="en-US" sz="2800" dirty="0" smtClean="0"/>
          </a:p>
          <a:p>
            <a:endParaRPr lang="en-US" dirty="0"/>
          </a:p>
          <a:p>
            <a:endParaRPr lang="en-US" dirty="0" smtClean="0"/>
          </a:p>
          <a:p>
            <a:pPr marL="0" indent="0">
              <a:buNone/>
            </a:pPr>
            <a:r>
              <a:rPr lang="en-US" sz="2400" i="1" dirty="0" smtClean="0">
                <a:sym typeface="Wingdings" pitchFamily="2" charset="2"/>
              </a:rPr>
              <a:t> </a:t>
            </a:r>
            <a:r>
              <a:rPr lang="en-US" sz="3300" i="1" dirty="0" smtClean="0">
                <a:solidFill>
                  <a:srgbClr val="C00000"/>
                </a:solidFill>
              </a:rPr>
              <a:t>Question: How does innovation mix with poor intellectual protection, biased judiciary, and heavy state ownership?</a:t>
            </a:r>
          </a:p>
          <a:p>
            <a:pPr marL="0" indent="0">
              <a:buNone/>
            </a:pPr>
            <a:endParaRPr lang="en-US" sz="2800" dirty="0" smtClean="0"/>
          </a:p>
          <a:p>
            <a:endParaRPr lang="en-US" sz="2800" dirty="0"/>
          </a:p>
        </p:txBody>
      </p:sp>
    </p:spTree>
    <p:extLst>
      <p:ext uri="{BB962C8B-B14F-4D97-AF65-F5344CB8AC3E}">
        <p14:creationId xmlns:p14="http://schemas.microsoft.com/office/powerpoint/2010/main" val="1934308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Is China an Exception?</a:t>
            </a:r>
            <a:endParaRPr lang="en-US" dirty="0"/>
          </a:p>
        </p:txBody>
      </p:sp>
      <p:sp>
        <p:nvSpPr>
          <p:cNvPr id="3" name="Content Placeholder 2"/>
          <p:cNvSpPr>
            <a:spLocks noGrp="1"/>
          </p:cNvSpPr>
          <p:nvPr>
            <p:ph idx="1"/>
          </p:nvPr>
        </p:nvSpPr>
        <p:spPr>
          <a:xfrm>
            <a:off x="457200" y="1219200"/>
            <a:ext cx="8458200" cy="5257800"/>
          </a:xfrm>
        </p:spPr>
        <p:txBody>
          <a:bodyPr>
            <a:noAutofit/>
          </a:bodyPr>
          <a:lstStyle/>
          <a:p>
            <a:r>
              <a:rPr lang="en-US" sz="2400" dirty="0" smtClean="0"/>
              <a:t>The law-finance-growth view: Legal and financial institutions important for </a:t>
            </a:r>
            <a:r>
              <a:rPr lang="en-US" sz="2400" dirty="0" smtClean="0"/>
              <a:t>growth: </a:t>
            </a:r>
            <a:endParaRPr lang="en-US" sz="2400" dirty="0" smtClean="0"/>
          </a:p>
          <a:p>
            <a:pPr lvl="1"/>
            <a:r>
              <a:rPr lang="en-US" sz="2000" dirty="0" smtClean="0"/>
              <a:t>La </a:t>
            </a:r>
            <a:r>
              <a:rPr lang="en-US" sz="2000" dirty="0"/>
              <a:t>Porta, Lopez-de-</a:t>
            </a:r>
            <a:r>
              <a:rPr lang="en-US" sz="2000" dirty="0" err="1"/>
              <a:t>Silanes</a:t>
            </a:r>
            <a:r>
              <a:rPr lang="en-US" sz="2000" dirty="0"/>
              <a:t>, Shleifer, Vishny (1998), (2000); King and Levine (1993); </a:t>
            </a:r>
            <a:r>
              <a:rPr lang="en-US" sz="2000" dirty="0" err="1"/>
              <a:t>Rajan</a:t>
            </a:r>
            <a:r>
              <a:rPr lang="en-US" sz="2000" dirty="0"/>
              <a:t> and </a:t>
            </a:r>
            <a:r>
              <a:rPr lang="en-US" sz="2000" dirty="0" err="1"/>
              <a:t>Zingales</a:t>
            </a:r>
            <a:r>
              <a:rPr lang="en-US" sz="2000" dirty="0"/>
              <a:t> (1998</a:t>
            </a:r>
            <a:r>
              <a:rPr lang="en-US" sz="2000" dirty="0" smtClean="0"/>
              <a:t>)</a:t>
            </a:r>
            <a:r>
              <a:rPr lang="en-US" sz="2000" dirty="0"/>
              <a:t>.</a:t>
            </a:r>
            <a:endParaRPr lang="en-US" sz="2000" dirty="0" smtClean="0"/>
          </a:p>
          <a:p>
            <a:endParaRPr lang="en-US" sz="2400" dirty="0" smtClean="0"/>
          </a:p>
          <a:p>
            <a:r>
              <a:rPr lang="en-US" sz="2400" dirty="0" smtClean="0"/>
              <a:t>China seems an </a:t>
            </a:r>
            <a:r>
              <a:rPr lang="en-US" sz="2400" dirty="0" smtClean="0"/>
              <a:t>exception:</a:t>
            </a:r>
            <a:endParaRPr lang="en-US" sz="2400" dirty="0" smtClean="0"/>
          </a:p>
          <a:p>
            <a:pPr lvl="1"/>
            <a:r>
              <a:rPr lang="en-US" sz="2000" dirty="0" smtClean="0"/>
              <a:t>Allen, Qian and Qian (2005): Poor institutions, yet astounding growth in the private </a:t>
            </a:r>
            <a:r>
              <a:rPr lang="en-US" sz="2000" dirty="0" smtClean="0"/>
              <a:t>sector.</a:t>
            </a:r>
            <a:endParaRPr lang="en-US" sz="2000" dirty="0" smtClean="0"/>
          </a:p>
          <a:p>
            <a:pPr lvl="1"/>
            <a:r>
              <a:rPr lang="en-US" sz="2000" dirty="0" smtClean="0"/>
              <a:t>Other mechanisms as substitutes for </a:t>
            </a:r>
            <a:r>
              <a:rPr lang="en-US" sz="2000" dirty="0" smtClean="0"/>
              <a:t>institutions.</a:t>
            </a:r>
            <a:endParaRPr lang="en-US" sz="2000" dirty="0" smtClean="0"/>
          </a:p>
          <a:p>
            <a:endParaRPr lang="en-US" sz="2400" dirty="0" smtClean="0"/>
          </a:p>
          <a:p>
            <a:r>
              <a:rPr lang="en-US" sz="2400" dirty="0" smtClean="0"/>
              <a:t>We re-examine the importance of institutions by focusing on </a:t>
            </a:r>
            <a:r>
              <a:rPr lang="en-US" sz="2400" dirty="0" smtClean="0"/>
              <a:t>innovation.</a:t>
            </a:r>
            <a:endParaRPr lang="en-US" sz="2400" dirty="0" smtClean="0"/>
          </a:p>
        </p:txBody>
      </p:sp>
      <p:sp>
        <p:nvSpPr>
          <p:cNvPr id="4" name="Slide Number Placeholder 3"/>
          <p:cNvSpPr>
            <a:spLocks noGrp="1"/>
          </p:cNvSpPr>
          <p:nvPr>
            <p:ph type="sldNum" sz="quarter" idx="12"/>
          </p:nvPr>
        </p:nvSpPr>
        <p:spPr/>
        <p:txBody>
          <a:bodyPr/>
          <a:lstStyle/>
          <a:p>
            <a:fld id="{13B46972-D05C-464E-9439-70437F0B4361}" type="slidenum">
              <a:rPr lang="en-US" smtClean="0"/>
              <a:t>5</a:t>
            </a:fld>
            <a:endParaRPr lang="en-US"/>
          </a:p>
        </p:txBody>
      </p:sp>
    </p:spTree>
    <p:extLst>
      <p:ext uri="{BB962C8B-B14F-4D97-AF65-F5344CB8AC3E}">
        <p14:creationId xmlns:p14="http://schemas.microsoft.com/office/powerpoint/2010/main" val="1216724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Questions</a:t>
            </a:r>
            <a:endParaRPr lang="en-US" dirty="0"/>
          </a:p>
        </p:txBody>
      </p:sp>
      <p:sp>
        <p:nvSpPr>
          <p:cNvPr id="3" name="Content Placeholder 2"/>
          <p:cNvSpPr>
            <a:spLocks noGrp="1"/>
          </p:cNvSpPr>
          <p:nvPr>
            <p:ph idx="1"/>
          </p:nvPr>
        </p:nvSpPr>
        <p:spPr>
          <a:xfrm>
            <a:off x="457200" y="1219200"/>
            <a:ext cx="8534400" cy="5105400"/>
          </a:xfrm>
        </p:spPr>
        <p:txBody>
          <a:bodyPr>
            <a:normAutofit fontScale="85000" lnSpcReduction="20000"/>
          </a:bodyPr>
          <a:lstStyle/>
          <a:p>
            <a:r>
              <a:rPr lang="en-US" sz="3100" dirty="0" smtClean="0"/>
              <a:t>How does intellectual property rights (IPR) protection affect innovation within China?</a:t>
            </a:r>
          </a:p>
          <a:p>
            <a:pPr lvl="1"/>
            <a:r>
              <a:rPr lang="en-US" sz="2400" dirty="0" smtClean="0">
                <a:solidFill>
                  <a:srgbClr val="0033CC"/>
                </a:solidFill>
              </a:rPr>
              <a:t>Hypothesis</a:t>
            </a:r>
            <a:r>
              <a:rPr lang="en-US" sz="2400" dirty="0">
                <a:solidFill>
                  <a:srgbClr val="0033CC"/>
                </a:solidFill>
              </a:rPr>
              <a:t>: Local IPP enforcement positively affect R&amp;D and </a:t>
            </a:r>
            <a:r>
              <a:rPr lang="en-US" sz="2400" dirty="0" smtClean="0">
                <a:solidFill>
                  <a:srgbClr val="0033CC"/>
                </a:solidFill>
              </a:rPr>
              <a:t>innovation.</a:t>
            </a:r>
            <a:endParaRPr lang="en-US" sz="2400" dirty="0">
              <a:solidFill>
                <a:srgbClr val="0033CC"/>
              </a:solidFill>
            </a:endParaRPr>
          </a:p>
          <a:p>
            <a:endParaRPr lang="en-US" sz="3100" dirty="0" smtClean="0"/>
          </a:p>
          <a:p>
            <a:r>
              <a:rPr lang="en-US" sz="3100" dirty="0"/>
              <a:t>Where does innovation take place in China? State-owned enterprises (SOEs) or private </a:t>
            </a:r>
            <a:r>
              <a:rPr lang="en-US" sz="3100" dirty="0" smtClean="0"/>
              <a:t>sector?</a:t>
            </a:r>
          </a:p>
          <a:p>
            <a:pPr lvl="1"/>
            <a:r>
              <a:rPr lang="en-US" sz="2400" dirty="0" smtClean="0">
                <a:solidFill>
                  <a:srgbClr val="0033CC"/>
                </a:solidFill>
              </a:rPr>
              <a:t>Hypothesis</a:t>
            </a:r>
            <a:r>
              <a:rPr lang="en-US" sz="2400" dirty="0">
                <a:solidFill>
                  <a:srgbClr val="0033CC"/>
                </a:solidFill>
              </a:rPr>
              <a:t>: Private firms are more innovative than SOEs when IPR protection is </a:t>
            </a:r>
            <a:r>
              <a:rPr lang="en-US" sz="2400" dirty="0" smtClean="0">
                <a:solidFill>
                  <a:srgbClr val="0033CC"/>
                </a:solidFill>
              </a:rPr>
              <a:t>strong.</a:t>
            </a:r>
            <a:endParaRPr lang="en-US" sz="2400" dirty="0">
              <a:solidFill>
                <a:srgbClr val="0033CC"/>
              </a:solidFill>
            </a:endParaRPr>
          </a:p>
          <a:p>
            <a:endParaRPr lang="en-US" sz="3100" dirty="0"/>
          </a:p>
          <a:p>
            <a:r>
              <a:rPr lang="en-US" sz="3100" dirty="0" smtClean="0"/>
              <a:t>What is the interaction effect of IPR protection and state ownership on innovation?</a:t>
            </a:r>
          </a:p>
          <a:p>
            <a:pPr lvl="1"/>
            <a:r>
              <a:rPr lang="en-US" sz="2400" dirty="0" smtClean="0">
                <a:solidFill>
                  <a:srgbClr val="0033CC"/>
                </a:solidFill>
              </a:rPr>
              <a:t>Hypothesis: SOEs </a:t>
            </a:r>
            <a:r>
              <a:rPr lang="en-US" sz="2400" dirty="0">
                <a:solidFill>
                  <a:srgbClr val="0033CC"/>
                </a:solidFill>
              </a:rPr>
              <a:t>are less likely to be expropriated. The innovation advantage of private firms over SOEs will be larger in high-quality IPP enforcement regions.</a:t>
            </a:r>
          </a:p>
          <a:p>
            <a:endParaRPr lang="en-US" dirty="0"/>
          </a:p>
          <a:p>
            <a:endParaRPr lang="en-US" dirty="0" smtClean="0"/>
          </a:p>
          <a:p>
            <a:pPr lvl="1"/>
            <a:endParaRPr lang="en-US" dirty="0" smtClean="0"/>
          </a:p>
          <a:p>
            <a:endParaRPr lang="en-US" dirty="0"/>
          </a:p>
          <a:p>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77983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Laws in China</a:t>
            </a:r>
            <a:endParaRPr lang="en-US" dirty="0"/>
          </a:p>
        </p:txBody>
      </p:sp>
      <p:sp>
        <p:nvSpPr>
          <p:cNvPr id="3" name="Content Placeholder 2"/>
          <p:cNvSpPr>
            <a:spLocks noGrp="1"/>
          </p:cNvSpPr>
          <p:nvPr>
            <p:ph idx="1"/>
          </p:nvPr>
        </p:nvSpPr>
        <p:spPr>
          <a:xfrm>
            <a:off x="304800" y="1143000"/>
            <a:ext cx="8610600" cy="5334000"/>
          </a:xfrm>
        </p:spPr>
        <p:txBody>
          <a:bodyPr>
            <a:normAutofit fontScale="92500"/>
          </a:bodyPr>
          <a:lstStyle/>
          <a:p>
            <a:r>
              <a:rPr lang="en-US" sz="2400" dirty="0" smtClean="0"/>
              <a:t>Within China, the letter of the law on IPR is the same nationwide (and adheres to international conventions</a:t>
            </a:r>
            <a:r>
              <a:rPr lang="en-US" sz="2400" dirty="0" smtClean="0"/>
              <a:t>).</a:t>
            </a:r>
            <a:endParaRPr lang="en-US" sz="2400" dirty="0" smtClean="0"/>
          </a:p>
          <a:p>
            <a:endParaRPr lang="en-US" sz="2400" dirty="0" smtClean="0"/>
          </a:p>
          <a:p>
            <a:r>
              <a:rPr lang="en-US" sz="2400" dirty="0" smtClean="0"/>
              <a:t>Officially, IPR has been protected in China since 1980 when it became a member of the World Intellectual Property </a:t>
            </a:r>
            <a:r>
              <a:rPr lang="en-US" sz="2400" dirty="0" smtClean="0"/>
              <a:t>Organization.</a:t>
            </a:r>
            <a:endParaRPr lang="en-US" sz="2400" dirty="0" smtClean="0"/>
          </a:p>
          <a:p>
            <a:endParaRPr lang="en-US" sz="2400" dirty="0"/>
          </a:p>
          <a:p>
            <a:r>
              <a:rPr lang="en-US" sz="2400" dirty="0"/>
              <a:t>China patterned its IPR law on the </a:t>
            </a:r>
            <a:r>
              <a:rPr lang="en-US" sz="2400" u="sng" dirty="0">
                <a:hlinkClick r:id="rId2" tooltip="Berne Convention for the Protection of Literary and Artistic Works"/>
              </a:rPr>
              <a:t>Berne Convention for the Protection of Literary and Artistic Works</a:t>
            </a:r>
            <a:r>
              <a:rPr lang="en-US" sz="2400" dirty="0"/>
              <a:t> and the </a:t>
            </a:r>
            <a:r>
              <a:rPr lang="en-US" sz="2400" u="sng" dirty="0">
                <a:hlinkClick r:id="rId3" tooltip="Agreement on Trade-Related Aspects of Intellectual Property Rights"/>
              </a:rPr>
              <a:t>Agreement on Trade-Related Aspects of Intellectual Property Rights</a:t>
            </a:r>
            <a:r>
              <a:rPr lang="en-US" sz="2400" dirty="0"/>
              <a:t> (TRIPS</a:t>
            </a:r>
            <a:r>
              <a:rPr lang="en-US" sz="2400" dirty="0" smtClean="0"/>
              <a:t>).</a:t>
            </a:r>
            <a:endParaRPr lang="en-US" sz="2400" dirty="0" smtClean="0"/>
          </a:p>
          <a:p>
            <a:endParaRPr lang="en-US" sz="2400" dirty="0" smtClean="0"/>
          </a:p>
          <a:p>
            <a:r>
              <a:rPr lang="en-US" sz="2400" dirty="0" smtClean="0"/>
              <a:t>But local enforcement differs, depending on local government official’s idiosyncratic </a:t>
            </a:r>
            <a:r>
              <a:rPr lang="en-US" sz="2400" dirty="0" smtClean="0"/>
              <a:t>characteristics </a:t>
            </a:r>
            <a:r>
              <a:rPr lang="en-US" sz="2400" dirty="0" smtClean="0"/>
              <a:t>(e.g., reform minded</a:t>
            </a:r>
            <a:r>
              <a:rPr lang="en-US" sz="2400" dirty="0" smtClean="0"/>
              <a:t>).</a:t>
            </a:r>
            <a:endParaRPr lang="en-US" sz="2400" dirty="0" smtClean="0"/>
          </a:p>
          <a:p>
            <a:endParaRPr lang="en-US" sz="2400" dirty="0"/>
          </a:p>
        </p:txBody>
      </p:sp>
    </p:spTree>
    <p:extLst>
      <p:ext uri="{BB962C8B-B14F-4D97-AF65-F5344CB8AC3E}">
        <p14:creationId xmlns:p14="http://schemas.microsoft.com/office/powerpoint/2010/main" val="260792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IPR Protection: Measure 1</a:t>
            </a:r>
            <a:endParaRPr lang="en-US" dirty="0"/>
          </a:p>
        </p:txBody>
      </p:sp>
      <p:sp>
        <p:nvSpPr>
          <p:cNvPr id="3" name="Content Placeholder 2"/>
          <p:cNvSpPr>
            <a:spLocks noGrp="1"/>
          </p:cNvSpPr>
          <p:nvPr>
            <p:ph idx="1"/>
          </p:nvPr>
        </p:nvSpPr>
        <p:spPr>
          <a:xfrm>
            <a:off x="457200" y="1066800"/>
            <a:ext cx="8305800" cy="5334000"/>
          </a:xfrm>
        </p:spPr>
        <p:txBody>
          <a:bodyPr>
            <a:normAutofit fontScale="55000" lnSpcReduction="20000"/>
          </a:bodyPr>
          <a:lstStyle/>
          <a:p>
            <a:r>
              <a:rPr lang="en-US" dirty="0" smtClean="0">
                <a:solidFill>
                  <a:srgbClr val="C00000"/>
                </a:solidFill>
              </a:rPr>
              <a:t>IPP1 (</a:t>
            </a:r>
            <a:r>
              <a:rPr lang="en-US" u="sng" dirty="0" smtClean="0">
                <a:solidFill>
                  <a:srgbClr val="C00000"/>
                </a:solidFill>
              </a:rPr>
              <a:t>I</a:t>
            </a:r>
            <a:r>
              <a:rPr lang="en-US" dirty="0" smtClean="0">
                <a:solidFill>
                  <a:srgbClr val="C00000"/>
                </a:solidFill>
              </a:rPr>
              <a:t>ntellectual </a:t>
            </a:r>
            <a:r>
              <a:rPr lang="en-US" u="sng" dirty="0" smtClean="0">
                <a:solidFill>
                  <a:srgbClr val="C00000"/>
                </a:solidFill>
              </a:rPr>
              <a:t>P</a:t>
            </a:r>
            <a:r>
              <a:rPr lang="en-US" dirty="0" smtClean="0">
                <a:solidFill>
                  <a:srgbClr val="C00000"/>
                </a:solidFill>
              </a:rPr>
              <a:t>roperty </a:t>
            </a:r>
            <a:r>
              <a:rPr lang="en-US" u="sng" dirty="0" smtClean="0">
                <a:solidFill>
                  <a:srgbClr val="C00000"/>
                </a:solidFill>
              </a:rPr>
              <a:t>P</a:t>
            </a:r>
            <a:r>
              <a:rPr lang="en-US" dirty="0" smtClean="0">
                <a:solidFill>
                  <a:srgbClr val="C00000"/>
                </a:solidFill>
              </a:rPr>
              <a:t>rotection 1): Fraction </a:t>
            </a:r>
            <a:r>
              <a:rPr lang="en-US" dirty="0">
                <a:solidFill>
                  <a:srgbClr val="C00000"/>
                </a:solidFill>
              </a:rPr>
              <a:t>of </a:t>
            </a:r>
            <a:r>
              <a:rPr lang="en-US" dirty="0" smtClean="0">
                <a:solidFill>
                  <a:srgbClr val="C00000"/>
                </a:solidFill>
              </a:rPr>
              <a:t>IP </a:t>
            </a:r>
            <a:r>
              <a:rPr lang="en-US" dirty="0">
                <a:solidFill>
                  <a:srgbClr val="C00000"/>
                </a:solidFill>
              </a:rPr>
              <a:t>infringement cases won by the plaintiffs in provincial </a:t>
            </a:r>
            <a:r>
              <a:rPr lang="en-US" dirty="0" smtClean="0">
                <a:solidFill>
                  <a:srgbClr val="C00000"/>
                </a:solidFill>
              </a:rPr>
              <a:t>courts.</a:t>
            </a:r>
            <a:endParaRPr lang="en-US" dirty="0" smtClean="0">
              <a:solidFill>
                <a:srgbClr val="C00000"/>
              </a:solidFill>
            </a:endParaRPr>
          </a:p>
          <a:p>
            <a:endParaRPr lang="en-US" dirty="0"/>
          </a:p>
          <a:p>
            <a:r>
              <a:rPr lang="en-US" dirty="0" smtClean="0"/>
              <a:t>Direct measure of local court attitude towards IPR </a:t>
            </a:r>
            <a:r>
              <a:rPr lang="en-US" dirty="0" smtClean="0"/>
              <a:t>protection.</a:t>
            </a:r>
            <a:endParaRPr lang="en-US" dirty="0" smtClean="0"/>
          </a:p>
          <a:p>
            <a:endParaRPr lang="en-US" dirty="0"/>
          </a:p>
          <a:p>
            <a:r>
              <a:rPr lang="en-US" dirty="0" smtClean="0"/>
              <a:t>Downloaded and read the entire database of IP cases adjudicated in China from 1991-2013, collected in the </a:t>
            </a:r>
            <a:r>
              <a:rPr lang="en-US" dirty="0"/>
              <a:t>China Judicial Case Database </a:t>
            </a:r>
            <a:r>
              <a:rPr lang="en-US" dirty="0" smtClean="0"/>
              <a:t>by </a:t>
            </a:r>
            <a:r>
              <a:rPr lang="en-US" dirty="0"/>
              <a:t>Beijing University Law School, the most comprehensive and authoritative legal case database in China </a:t>
            </a:r>
            <a:r>
              <a:rPr lang="en-US" u="sng" dirty="0">
                <a:hlinkClick r:id="rId2"/>
              </a:rPr>
              <a:t>http://</a:t>
            </a:r>
            <a:r>
              <a:rPr lang="en-US" u="sng" dirty="0" smtClean="0">
                <a:hlinkClick r:id="rId2"/>
              </a:rPr>
              <a:t>www.pkulaw.cn/case</a:t>
            </a:r>
            <a:r>
              <a:rPr lang="en-US" u="sng" dirty="0" smtClean="0"/>
              <a:t>.</a:t>
            </a:r>
            <a:endParaRPr lang="en-US" dirty="0"/>
          </a:p>
          <a:p>
            <a:endParaRPr lang="en-US" dirty="0" smtClean="0"/>
          </a:p>
          <a:p>
            <a:r>
              <a:rPr lang="en-US" dirty="0" smtClean="0"/>
              <a:t>13,117 </a:t>
            </a:r>
            <a:r>
              <a:rPr lang="en-US" dirty="0"/>
              <a:t>IP infringement cases filed in </a:t>
            </a:r>
            <a:r>
              <a:rPr lang="en-US" dirty="0" smtClean="0"/>
              <a:t>31 </a:t>
            </a:r>
            <a:r>
              <a:rPr lang="en-US" dirty="0"/>
              <a:t>provinces between </a:t>
            </a:r>
            <a:r>
              <a:rPr lang="en-US" dirty="0" smtClean="0"/>
              <a:t>1991-2013.</a:t>
            </a:r>
            <a:endParaRPr lang="en-US" dirty="0"/>
          </a:p>
          <a:p>
            <a:endParaRPr lang="en-US" dirty="0" smtClean="0"/>
          </a:p>
          <a:p>
            <a:r>
              <a:rPr lang="en-US" dirty="0" smtClean="0"/>
              <a:t>This is ~25% of all IP cases adjudicated in China; the database selects large and significant cases for case law precedence, or to be included in textbooks and legal </a:t>
            </a:r>
            <a:r>
              <a:rPr lang="en-US" dirty="0" smtClean="0"/>
              <a:t>publications. </a:t>
            </a:r>
            <a:endParaRPr lang="en-US" dirty="0" smtClean="0"/>
          </a:p>
          <a:p>
            <a:endParaRPr lang="en-US" dirty="0" smtClean="0"/>
          </a:p>
          <a:p>
            <a:r>
              <a:rPr lang="en-US" dirty="0"/>
              <a:t>A</a:t>
            </a:r>
            <a:r>
              <a:rPr lang="en-US" dirty="0" smtClean="0"/>
              <a:t> </a:t>
            </a:r>
            <a:r>
              <a:rPr lang="en-US" dirty="0"/>
              <a:t>case </a:t>
            </a:r>
            <a:r>
              <a:rPr lang="en-US" dirty="0" smtClean="0"/>
              <a:t>is </a:t>
            </a:r>
            <a:r>
              <a:rPr lang="en-US" dirty="0"/>
              <a:t>won by the plaintiff if the court ordered the defendant to cease infringement, compensate the plaintiff for </a:t>
            </a:r>
            <a:r>
              <a:rPr lang="en-US" dirty="0" smtClean="0"/>
              <a:t>losses </a:t>
            </a:r>
            <a:r>
              <a:rPr lang="en-US" dirty="0"/>
              <a:t>due to the infringement, destroy the infringing products and/or equipment, and/or pay the legal cost of the </a:t>
            </a:r>
            <a:r>
              <a:rPr lang="en-US" dirty="0" smtClean="0"/>
              <a:t>lawsuit. </a:t>
            </a:r>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1983622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IPR Protection Measure 2</a:t>
            </a:r>
            <a:endParaRPr lang="en-US" dirty="0"/>
          </a:p>
        </p:txBody>
      </p:sp>
      <p:sp>
        <p:nvSpPr>
          <p:cNvPr id="3" name="Content Placeholder 2"/>
          <p:cNvSpPr>
            <a:spLocks noGrp="1"/>
          </p:cNvSpPr>
          <p:nvPr>
            <p:ph idx="1"/>
          </p:nvPr>
        </p:nvSpPr>
        <p:spPr>
          <a:xfrm>
            <a:off x="228600" y="990600"/>
            <a:ext cx="8534400" cy="5486400"/>
          </a:xfrm>
        </p:spPr>
        <p:txBody>
          <a:bodyPr>
            <a:normAutofit fontScale="55000" lnSpcReduction="20000"/>
          </a:bodyPr>
          <a:lstStyle/>
          <a:p>
            <a:r>
              <a:rPr lang="en-US" sz="3600" dirty="0" smtClean="0">
                <a:solidFill>
                  <a:srgbClr val="C00000"/>
                </a:solidFill>
              </a:rPr>
              <a:t>IPP2: The frequency </a:t>
            </a:r>
            <a:r>
              <a:rPr lang="en-US" sz="3600" dirty="0">
                <a:solidFill>
                  <a:srgbClr val="C00000"/>
                </a:solidFill>
              </a:rPr>
              <a:t>by which the provincial governments advocate IPR protection in its official </a:t>
            </a:r>
            <a:r>
              <a:rPr lang="en-US" sz="3600" dirty="0" smtClean="0">
                <a:solidFill>
                  <a:srgbClr val="C00000"/>
                </a:solidFill>
              </a:rPr>
              <a:t>publications</a:t>
            </a:r>
          </a:p>
          <a:p>
            <a:endParaRPr lang="en-US" sz="3600" dirty="0" smtClean="0"/>
          </a:p>
          <a:p>
            <a:r>
              <a:rPr lang="en-US" sz="3600" dirty="0" smtClean="0"/>
              <a:t>Measure of local government attitude towards </a:t>
            </a:r>
            <a:r>
              <a:rPr lang="en-US" sz="3600" dirty="0" smtClean="0"/>
              <a:t>IPR.</a:t>
            </a:r>
            <a:endParaRPr lang="en-US" sz="3600" dirty="0" smtClean="0"/>
          </a:p>
          <a:p>
            <a:endParaRPr lang="en-US" sz="3600" dirty="0"/>
          </a:p>
          <a:p>
            <a:r>
              <a:rPr lang="en-US" sz="3600" dirty="0" smtClean="0"/>
              <a:t>Chinese media is state controlled. Each </a:t>
            </a:r>
            <a:r>
              <a:rPr lang="en-US" sz="3600" dirty="0"/>
              <a:t>provincial government </a:t>
            </a:r>
            <a:r>
              <a:rPr lang="en-US" sz="3600" dirty="0" smtClean="0"/>
              <a:t>owns and publishes three types of newspapers (Qin, Stromberg, Wu (2014)):</a:t>
            </a:r>
          </a:p>
          <a:p>
            <a:endParaRPr lang="en-US" dirty="0" smtClean="0"/>
          </a:p>
          <a:p>
            <a:pPr lvl="1"/>
            <a:r>
              <a:rPr lang="en-US" sz="3300" dirty="0" smtClean="0">
                <a:solidFill>
                  <a:srgbClr val="C00000"/>
                </a:solidFill>
              </a:rPr>
              <a:t>“Daily”</a:t>
            </a:r>
            <a:r>
              <a:rPr lang="en-US" sz="3300" dirty="0" smtClean="0"/>
              <a:t>: Main official government publication. Largest in circulation. </a:t>
            </a:r>
            <a:r>
              <a:rPr lang="en-US" sz="3300" dirty="0" err="1" smtClean="0"/>
              <a:t>Eg</a:t>
            </a:r>
            <a:r>
              <a:rPr lang="en-US" sz="3300" dirty="0" smtClean="0"/>
              <a:t>., China Daily (Central government); Beijing </a:t>
            </a:r>
            <a:r>
              <a:rPr lang="en-US" sz="3300" dirty="0" smtClean="0"/>
              <a:t>Daily.</a:t>
            </a:r>
            <a:endParaRPr lang="en-US" sz="3300" dirty="0" smtClean="0"/>
          </a:p>
          <a:p>
            <a:pPr lvl="1"/>
            <a:r>
              <a:rPr lang="en-US" sz="3300" dirty="0" smtClean="0">
                <a:solidFill>
                  <a:srgbClr val="C00000"/>
                </a:solidFill>
              </a:rPr>
              <a:t>“Evening”</a:t>
            </a:r>
            <a:r>
              <a:rPr lang="en-US" sz="3300" dirty="0" smtClean="0"/>
              <a:t>: Owned by provincial government, but enjoys more autonomy than the “</a:t>
            </a:r>
            <a:r>
              <a:rPr lang="en-US" sz="3300" dirty="0" err="1" smtClean="0"/>
              <a:t>Dailys</a:t>
            </a:r>
            <a:r>
              <a:rPr lang="en-US" sz="3300" dirty="0" smtClean="0"/>
              <a:t>.”</a:t>
            </a:r>
            <a:endParaRPr lang="en-US" sz="3300" dirty="0" smtClean="0"/>
          </a:p>
          <a:p>
            <a:pPr lvl="1"/>
            <a:r>
              <a:rPr lang="en-US" sz="3300" dirty="0" smtClean="0">
                <a:solidFill>
                  <a:srgbClr val="C00000"/>
                </a:solidFill>
              </a:rPr>
              <a:t>“Metro”/subsidiary papers</a:t>
            </a:r>
            <a:r>
              <a:rPr lang="en-US" sz="3300" dirty="0" smtClean="0"/>
              <a:t>: Still more autonomy; for mass market </a:t>
            </a:r>
            <a:r>
              <a:rPr lang="en-US" sz="3300" dirty="0" smtClean="0"/>
              <a:t>entertainment.  </a:t>
            </a:r>
            <a:endParaRPr lang="en-US" sz="3300" dirty="0" smtClean="0"/>
          </a:p>
          <a:p>
            <a:endParaRPr lang="en-US" dirty="0" smtClean="0"/>
          </a:p>
          <a:p>
            <a:r>
              <a:rPr lang="en-US" sz="3600" dirty="0" smtClean="0"/>
              <a:t>Read </a:t>
            </a:r>
            <a:r>
              <a:rPr lang="en-US" sz="3600" dirty="0"/>
              <a:t>articles from all provincial “</a:t>
            </a:r>
            <a:r>
              <a:rPr lang="en-US" sz="3600" dirty="0" err="1" smtClean="0"/>
              <a:t>Dailys</a:t>
            </a:r>
            <a:r>
              <a:rPr lang="en-US" sz="3600" dirty="0" smtClean="0"/>
              <a:t>” from </a:t>
            </a:r>
            <a:r>
              <a:rPr lang="en-US" sz="3600" dirty="0"/>
              <a:t>2000 to </a:t>
            </a:r>
            <a:r>
              <a:rPr lang="en-US" sz="3600" dirty="0" smtClean="0"/>
              <a:t>2013; counted the </a:t>
            </a:r>
            <a:r>
              <a:rPr lang="en-US" sz="3600" dirty="0"/>
              <a:t>number of articles advocating the protection of IPR in each </a:t>
            </a:r>
            <a:r>
              <a:rPr lang="en-US" sz="3600" dirty="0" smtClean="0"/>
              <a:t>province-year; divide this by total number of articles in each </a:t>
            </a:r>
            <a:r>
              <a:rPr lang="en-US" sz="3600" dirty="0" smtClean="0"/>
              <a:t>province-year.</a:t>
            </a:r>
            <a:endParaRPr lang="en-US" sz="3600" dirty="0" smtClean="0"/>
          </a:p>
        </p:txBody>
      </p:sp>
    </p:spTree>
    <p:extLst>
      <p:ext uri="{BB962C8B-B14F-4D97-AF65-F5344CB8AC3E}">
        <p14:creationId xmlns:p14="http://schemas.microsoft.com/office/powerpoint/2010/main" val="1087099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323</TotalTime>
  <Words>3766</Words>
  <Application>Microsoft Office PowerPoint</Application>
  <PresentationFormat>On-screen Show (4:3)</PresentationFormat>
  <Paragraphs>1323</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Slide</vt:lpstr>
      <vt:lpstr>Intellectual Property Rights Protection, Ownership, and Innovation: Evidence from China</vt:lpstr>
      <vt:lpstr>Patent Filing Since 1883</vt:lpstr>
      <vt:lpstr>From World’s Factory to Innovation Powerhouse?</vt:lpstr>
      <vt:lpstr>Innovative China: An Oxymoron?</vt:lpstr>
      <vt:lpstr>Is China an Exception?</vt:lpstr>
      <vt:lpstr>Empirical Questions</vt:lpstr>
      <vt:lpstr>IPR Laws in China</vt:lpstr>
      <vt:lpstr>Local IPR Protection: Measure 1</vt:lpstr>
      <vt:lpstr>Local IPR Protection Measure 2</vt:lpstr>
      <vt:lpstr>IPP1 – Geographic Distribution</vt:lpstr>
      <vt:lpstr>IPP1  </vt:lpstr>
      <vt:lpstr>IPP2</vt:lpstr>
      <vt:lpstr>Provincial Characteristics</vt:lpstr>
      <vt:lpstr>Innovation Measures – R&amp;D and Patent Stock</vt:lpstr>
      <vt:lpstr>State Ownership</vt:lpstr>
      <vt:lpstr>Descriptive Stat</vt:lpstr>
      <vt:lpstr>PowerPoint Presentation</vt:lpstr>
      <vt:lpstr>PowerPoint Presentation</vt:lpstr>
      <vt:lpstr>1. Which Firms Innovate More? SEOs or Private?</vt:lpstr>
      <vt:lpstr>PowerPoint Presentation</vt:lpstr>
      <vt:lpstr>2. How Does IPR Protection Affect Innovation?</vt:lpstr>
      <vt:lpstr>PowerPoint Presentation</vt:lpstr>
      <vt:lpstr>PowerPoint Presentation</vt:lpstr>
      <vt:lpstr>3. How Does State-ownership and IPR Protection Jointly Affect Innovation?</vt:lpstr>
      <vt:lpstr>PowerPoint Presentation</vt:lpstr>
      <vt:lpstr>SOE Privatization as Identification</vt:lpstr>
      <vt:lpstr>China’s SOE Privatization: Background</vt:lpstr>
      <vt:lpstr>SOE Privatization and Diff-in-Diff Approach</vt:lpstr>
      <vt:lpstr>SOE Privatization – Regressions</vt:lpstr>
      <vt:lpstr>PowerPoint Presentation</vt:lpstr>
      <vt:lpstr>Patent Quality?</vt:lpstr>
      <vt:lpstr>PowerPoint Presentation</vt:lpstr>
      <vt:lpstr>IV Regressions</vt:lpstr>
      <vt:lpstr>IV – First Stage</vt:lpstr>
      <vt:lpstr>IV – Second Stage</vt:lpstr>
      <vt:lpstr>Conclusions</vt:lpstr>
    </vt:vector>
  </TitlesOfParts>
  <Company>INSEAD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 Protection, Ownership, and Innovation: Evidence from China</dc:title>
  <dc:creator>Lily Fang</dc:creator>
  <cp:lastModifiedBy> Josh Lerner</cp:lastModifiedBy>
  <cp:revision>38</cp:revision>
  <dcterms:created xsi:type="dcterms:W3CDTF">2015-03-05T03:23:31Z</dcterms:created>
  <dcterms:modified xsi:type="dcterms:W3CDTF">2015-06-25T14:36:27Z</dcterms:modified>
</cp:coreProperties>
</file>